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gif" ContentType="image/gif"/>
  <Default Extension="tif" ContentType="image/tif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334" r:id="rId2"/>
    <p:sldId id="335" r:id="rId3"/>
    <p:sldId id="337" r:id="rId4"/>
    <p:sldId id="336" r:id="rId5"/>
    <p:sldId id="299" r:id="rId6"/>
    <p:sldId id="377" r:id="rId7"/>
    <p:sldId id="392" r:id="rId8"/>
    <p:sldId id="302" r:id="rId9"/>
    <p:sldId id="345" r:id="rId10"/>
    <p:sldId id="346" r:id="rId11"/>
    <p:sldId id="372" r:id="rId12"/>
    <p:sldId id="375" r:id="rId13"/>
    <p:sldId id="347" r:id="rId14"/>
    <p:sldId id="348" r:id="rId15"/>
    <p:sldId id="373" r:id="rId16"/>
    <p:sldId id="349" r:id="rId17"/>
    <p:sldId id="350" r:id="rId18"/>
    <p:sldId id="315" r:id="rId19"/>
    <p:sldId id="351" r:id="rId20"/>
    <p:sldId id="317" r:id="rId21"/>
    <p:sldId id="308" r:id="rId22"/>
    <p:sldId id="390" r:id="rId23"/>
    <p:sldId id="374" r:id="rId24"/>
    <p:sldId id="391" r:id="rId25"/>
    <p:sldId id="379" r:id="rId26"/>
    <p:sldId id="388" r:id="rId27"/>
    <p:sldId id="386" r:id="rId28"/>
    <p:sldId id="389" r:id="rId2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4" autoAdjust="0"/>
    <p:restoredTop sz="84554" autoAdjust="0"/>
  </p:normalViewPr>
  <p:slideViewPr>
    <p:cSldViewPr>
      <p:cViewPr varScale="1">
        <p:scale>
          <a:sx n="70" d="100"/>
          <a:sy n="70" d="100"/>
        </p:scale>
        <p:origin x="-2392" y="-96"/>
      </p:cViewPr>
      <p:guideLst>
        <p:guide orient="horz" pos="3884"/>
        <p:guide pos="2925"/>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p:scale>
          <a:sx n="143" d="100"/>
          <a:sy n="143" d="100"/>
        </p:scale>
        <p:origin x="-2208" y="660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notesMaster" Target="notesMasters/notesMaster1.xml"/><Relationship Id="rId31" Type="http://schemas.openxmlformats.org/officeDocument/2006/relationships/printerSettings" Target="printerSettings/printerSettings1.bin"/><Relationship Id="rId32" Type="http://schemas.openxmlformats.org/officeDocument/2006/relationships/presProps" Target="pres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D7234C6-B48B-4617-9C1E-DD62F5901D66}" type="datetimeFigureOut">
              <a:rPr lang="ru-RU" smtClean="0"/>
              <a:t>14.08.17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E05E383-7DF3-4CF7-840A-32AC465A1990}" type="slidenum">
              <a:rPr lang="ru-RU" smtClean="0"/>
              <a:t>‹#›</a:t>
            </a:fld>
            <a:endParaRPr lang="ru-RU"/>
          </a:p>
        </p:txBody>
      </p:sp>
    </p:spTree>
    <p:extLst>
      <p:ext uri="{BB962C8B-B14F-4D97-AF65-F5344CB8AC3E}">
        <p14:creationId xmlns:p14="http://schemas.microsoft.com/office/powerpoint/2010/main" val="38798744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143000" y="647700"/>
            <a:ext cx="4572000" cy="3429000"/>
          </a:xfrm>
        </p:spPr>
      </p:sp>
      <p:sp>
        <p:nvSpPr>
          <p:cNvPr id="3" name="Заметки 2"/>
          <p:cNvSpPr>
            <a:spLocks noGrp="1"/>
          </p:cNvSpPr>
          <p:nvPr>
            <p:ph type="body" idx="1"/>
          </p:nvPr>
        </p:nvSpPr>
        <p:spPr>
          <a:xfrm>
            <a:off x="717718" y="4387791"/>
            <a:ext cx="5486400" cy="4114800"/>
          </a:xfrm>
        </p:spPr>
        <p:txBody>
          <a:bodyPr/>
          <a:lstStyle/>
          <a:p>
            <a:endParaRPr lang="ru-RU"/>
          </a:p>
        </p:txBody>
      </p:sp>
      <p:sp>
        <p:nvSpPr>
          <p:cNvPr id="4" name="Номер слайда 3"/>
          <p:cNvSpPr>
            <a:spLocks noGrp="1"/>
          </p:cNvSpPr>
          <p:nvPr>
            <p:ph type="sldNum" sz="quarter" idx="10"/>
          </p:nvPr>
        </p:nvSpPr>
        <p:spPr/>
        <p:txBody>
          <a:bodyPr/>
          <a:lstStyle/>
          <a:p>
            <a:fld id="{BE05E383-7DF3-4CF7-840A-32AC465A1990}" type="slidenum">
              <a:rPr lang="ru-RU" smtClean="0"/>
              <a:t>1</a:t>
            </a:fld>
            <a:endParaRPr lang="ru-RU"/>
          </a:p>
        </p:txBody>
      </p:sp>
    </p:spTree>
    <p:extLst>
      <p:ext uri="{BB962C8B-B14F-4D97-AF65-F5344CB8AC3E}">
        <p14:creationId xmlns:p14="http://schemas.microsoft.com/office/powerpoint/2010/main" val="6448225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just"/>
            <a:r>
              <a:rPr lang="ru-RU" sz="1400" kern="1200" dirty="0" smtClean="0">
                <a:solidFill>
                  <a:schemeClr val="tx1"/>
                </a:solidFill>
                <a:latin typeface="+mn-lt"/>
                <a:ea typeface="+mn-ea"/>
                <a:cs typeface="+mn-cs"/>
              </a:rPr>
              <a:t>Тонометрия — метод измерения ВГД. Уровень </a:t>
            </a:r>
            <a:r>
              <a:rPr lang="ru-RU" sz="1400" kern="1200" dirty="0" err="1" smtClean="0">
                <a:solidFill>
                  <a:schemeClr val="tx1"/>
                </a:solidFill>
                <a:latin typeface="+mn-lt"/>
                <a:ea typeface="+mn-ea"/>
                <a:cs typeface="+mn-cs"/>
              </a:rPr>
              <a:t>офтальмотонуса</a:t>
            </a:r>
            <a:r>
              <a:rPr lang="ru-RU" sz="1400" kern="1200" dirty="0" smtClean="0">
                <a:solidFill>
                  <a:schemeClr val="tx1"/>
                </a:solidFill>
                <a:latin typeface="+mn-lt"/>
                <a:ea typeface="+mn-ea"/>
                <a:cs typeface="+mn-cs"/>
              </a:rPr>
              <a:t> определяется соотношением между объемом глазного яблока и количеством его содержимого. </a:t>
            </a:r>
            <a:r>
              <a:rPr lang="ru-RU" sz="1400" kern="1200" dirty="0" err="1" smtClean="0">
                <a:solidFill>
                  <a:schemeClr val="tx1"/>
                </a:solidFill>
                <a:latin typeface="+mn-lt"/>
                <a:ea typeface="+mn-ea"/>
                <a:cs typeface="+mn-cs"/>
              </a:rPr>
              <a:t>Офтальмотонус</a:t>
            </a:r>
            <a:r>
              <a:rPr lang="ru-RU" sz="1400" kern="1200" dirty="0" smtClean="0">
                <a:solidFill>
                  <a:schemeClr val="tx1"/>
                </a:solidFill>
                <a:latin typeface="+mn-lt"/>
                <a:ea typeface="+mn-ea"/>
                <a:cs typeface="+mn-cs"/>
              </a:rPr>
              <a:t> возникает благодаря давлению, которое оказывает содержимое глаза (водянистая влага, стекловидное тело и кровь, находящаяся в сосудистом русле </a:t>
            </a:r>
            <a:r>
              <a:rPr lang="ru-RU" sz="1400" kern="1200" dirty="0" err="1" smtClean="0">
                <a:solidFill>
                  <a:schemeClr val="tx1"/>
                </a:solidFill>
                <a:latin typeface="+mn-lt"/>
                <a:ea typeface="+mn-ea"/>
                <a:cs typeface="+mn-cs"/>
              </a:rPr>
              <a:t>увеального</a:t>
            </a:r>
            <a:r>
              <a:rPr lang="ru-RU" sz="1400" kern="1200" dirty="0" smtClean="0">
                <a:solidFill>
                  <a:schemeClr val="tx1"/>
                </a:solidFill>
                <a:latin typeface="+mn-lt"/>
                <a:ea typeface="+mn-ea"/>
                <a:cs typeface="+mn-cs"/>
              </a:rPr>
              <a:t> тракта) на стенки глазного яблока. Непосредственное влияние на величину ВГД оказывают такие факторы, как эластичность склеры, степень кровенаполнения и тонус сосудов внутри глаза, соотношение продукции и оттока водянистой влаги. </a:t>
            </a:r>
          </a:p>
          <a:p>
            <a:pPr algn="just"/>
            <a:r>
              <a:rPr lang="ru-RU" sz="1400" kern="1200" dirty="0" smtClean="0">
                <a:solidFill>
                  <a:schemeClr val="tx1"/>
                </a:solidFill>
                <a:latin typeface="+mn-lt"/>
                <a:ea typeface="+mn-ea"/>
                <a:cs typeface="+mn-cs"/>
              </a:rPr>
              <a:t>Первый тонометр для исследования ВГД был предложен Грефе (1863). До этого для исследования </a:t>
            </a:r>
            <a:r>
              <a:rPr lang="ru-RU" sz="1400" kern="1200" dirty="0" err="1" smtClean="0">
                <a:solidFill>
                  <a:schemeClr val="tx1"/>
                </a:solidFill>
                <a:latin typeface="+mn-lt"/>
                <a:ea typeface="+mn-ea"/>
                <a:cs typeface="+mn-cs"/>
              </a:rPr>
              <a:t>офтальмотонуса</a:t>
            </a:r>
            <a:r>
              <a:rPr lang="ru-RU" sz="1400" kern="1200" dirty="0" smtClean="0">
                <a:solidFill>
                  <a:schemeClr val="tx1"/>
                </a:solidFill>
                <a:latin typeface="+mn-lt"/>
                <a:ea typeface="+mn-ea"/>
                <a:cs typeface="+mn-cs"/>
              </a:rPr>
              <a:t> офтальмологи пользовались методом пальпации глазного яблока, предложенным </a:t>
            </a:r>
            <a:r>
              <a:rPr lang="ru-RU" sz="1400" kern="1200" dirty="0" err="1" smtClean="0">
                <a:solidFill>
                  <a:schemeClr val="tx1"/>
                </a:solidFill>
                <a:latin typeface="+mn-lt"/>
                <a:ea typeface="+mn-ea"/>
                <a:cs typeface="+mn-cs"/>
              </a:rPr>
              <a:t>Боуменом</a:t>
            </a:r>
            <a:r>
              <a:rPr lang="ru-RU" sz="1400" kern="1200" dirty="0" smtClean="0">
                <a:solidFill>
                  <a:schemeClr val="tx1"/>
                </a:solidFill>
                <a:latin typeface="+mn-lt"/>
                <a:ea typeface="+mn-ea"/>
                <a:cs typeface="+mn-cs"/>
              </a:rPr>
              <a:t> (</a:t>
            </a:r>
            <a:r>
              <a:rPr lang="ru-RU" sz="1400" kern="1200" dirty="0" err="1" smtClean="0">
                <a:solidFill>
                  <a:schemeClr val="tx1"/>
                </a:solidFill>
                <a:latin typeface="+mn-lt"/>
                <a:ea typeface="+mn-ea"/>
                <a:cs typeface="+mn-cs"/>
              </a:rPr>
              <a:t>Boumаn</a:t>
            </a:r>
            <a:r>
              <a:rPr lang="ru-RU" sz="1400" kern="1200" dirty="0" smtClean="0">
                <a:solidFill>
                  <a:schemeClr val="tx1"/>
                </a:solidFill>
                <a:latin typeface="+mn-lt"/>
                <a:ea typeface="+mn-ea"/>
                <a:cs typeface="+mn-cs"/>
              </a:rPr>
              <a:t>). Тонометр Грефе был построен на принципе вдавления (импрессии) склеры. На этом же принципе были основаны и другие тонометры, предложенные рядом авторов вскоре после опубликования работы Грефе.</a:t>
            </a:r>
            <a:r>
              <a:rPr lang="ru-RU" sz="1200" kern="1200" dirty="0" smtClean="0">
                <a:solidFill>
                  <a:schemeClr val="tx1"/>
                </a:solidFill>
                <a:latin typeface="+mn-lt"/>
                <a:ea typeface="+mn-ea"/>
                <a:cs typeface="+mn-cs"/>
              </a:rPr>
              <a:t> </a:t>
            </a:r>
            <a:r>
              <a:rPr lang="ru-RU" sz="1400" kern="1200" dirty="0" smtClean="0">
                <a:solidFill>
                  <a:schemeClr val="tx1"/>
                </a:solidFill>
                <a:latin typeface="+mn-lt"/>
                <a:ea typeface="+mn-ea"/>
                <a:cs typeface="+mn-cs"/>
              </a:rPr>
              <a:t>Эти приборы не нашли применения в клинике ввиду их несовершенства и неточности. Неточность показаний этих тонометров зависела как от несовершенства их конструкции, так и от недостатков, присущих самому методу </a:t>
            </a:r>
            <a:r>
              <a:rPr lang="ru-RU" sz="1400" kern="1200" dirty="0" err="1" smtClean="0">
                <a:solidFill>
                  <a:schemeClr val="tx1"/>
                </a:solidFill>
                <a:latin typeface="+mn-lt"/>
                <a:ea typeface="+mn-ea"/>
                <a:cs typeface="+mn-cs"/>
              </a:rPr>
              <a:t>импрессионной</a:t>
            </a:r>
            <a:r>
              <a:rPr lang="ru-RU" sz="1400" kern="1200" dirty="0" smtClean="0">
                <a:solidFill>
                  <a:schemeClr val="tx1"/>
                </a:solidFill>
                <a:latin typeface="+mn-lt"/>
                <a:ea typeface="+mn-ea"/>
                <a:cs typeface="+mn-cs"/>
              </a:rPr>
              <a:t> тонометрии. </a:t>
            </a:r>
          </a:p>
          <a:p>
            <a:pPr algn="just"/>
            <a:endParaRPr lang="ru-RU" sz="1400" kern="1200" dirty="0" smtClean="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BE05E383-7DF3-4CF7-840A-32AC465A1990}" type="slidenum">
              <a:rPr lang="ru-RU" smtClean="0"/>
              <a:t>2</a:t>
            </a:fld>
            <a:endParaRPr lang="ru-RU" dirty="0"/>
          </a:p>
        </p:txBody>
      </p:sp>
    </p:spTree>
    <p:extLst>
      <p:ext uri="{BB962C8B-B14F-4D97-AF65-F5344CB8AC3E}">
        <p14:creationId xmlns:p14="http://schemas.microsoft.com/office/powerpoint/2010/main" val="16785035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BE05E383-7DF3-4CF7-840A-32AC465A1990}" type="slidenum">
              <a:rPr lang="ru-RU" smtClean="0"/>
              <a:t>3</a:t>
            </a:fld>
            <a:endParaRPr lang="ru-RU"/>
          </a:p>
        </p:txBody>
      </p:sp>
    </p:spTree>
    <p:extLst>
      <p:ext uri="{BB962C8B-B14F-4D97-AF65-F5344CB8AC3E}">
        <p14:creationId xmlns:p14="http://schemas.microsoft.com/office/powerpoint/2010/main" val="5362577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BE05E383-7DF3-4CF7-840A-32AC465A1990}" type="slidenum">
              <a:rPr lang="ru-RU" smtClean="0"/>
              <a:t>4</a:t>
            </a:fld>
            <a:endParaRPr lang="ru-RU"/>
          </a:p>
        </p:txBody>
      </p:sp>
    </p:spTree>
    <p:extLst>
      <p:ext uri="{BB962C8B-B14F-4D97-AF65-F5344CB8AC3E}">
        <p14:creationId xmlns:p14="http://schemas.microsoft.com/office/powerpoint/2010/main" val="40782533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a:xfrm>
            <a:off x="685799" y="4343400"/>
            <a:ext cx="5940477" cy="4114800"/>
          </a:xfrm>
        </p:spPr>
        <p:txBody>
          <a:bodyPr/>
          <a:lstStyle/>
          <a:p>
            <a:pPr algn="just"/>
            <a:r>
              <a:rPr lang="ru-RU" sz="1400" kern="1200" dirty="0" smtClean="0">
                <a:solidFill>
                  <a:schemeClr val="tx1"/>
                </a:solidFill>
                <a:latin typeface="+mn-lt"/>
                <a:ea typeface="+mn-ea"/>
                <a:cs typeface="+mn-cs"/>
              </a:rPr>
              <a:t>Изобретение </a:t>
            </a:r>
            <a:r>
              <a:rPr lang="ru-RU" sz="1400" kern="1200" dirty="0" err="1" smtClean="0">
                <a:solidFill>
                  <a:schemeClr val="tx1"/>
                </a:solidFill>
                <a:latin typeface="+mn-lt"/>
                <a:ea typeface="+mn-ea"/>
                <a:cs typeface="+mn-cs"/>
              </a:rPr>
              <a:t>импрессионного</a:t>
            </a:r>
            <a:r>
              <a:rPr lang="ru-RU" sz="1400" kern="1200" dirty="0" smtClean="0">
                <a:solidFill>
                  <a:schemeClr val="tx1"/>
                </a:solidFill>
                <a:latin typeface="+mn-lt"/>
                <a:ea typeface="+mn-ea"/>
                <a:cs typeface="+mn-cs"/>
              </a:rPr>
              <a:t> и </a:t>
            </a:r>
            <a:r>
              <a:rPr lang="ru-RU" sz="1400" kern="1200" dirty="0" err="1" smtClean="0">
                <a:solidFill>
                  <a:schemeClr val="tx1"/>
                </a:solidFill>
                <a:latin typeface="+mn-lt"/>
                <a:ea typeface="+mn-ea"/>
                <a:cs typeface="+mn-cs"/>
              </a:rPr>
              <a:t>апланационного</a:t>
            </a:r>
            <a:r>
              <a:rPr lang="ru-RU" sz="1400" kern="1200" dirty="0" smtClean="0">
                <a:solidFill>
                  <a:schemeClr val="tx1"/>
                </a:solidFill>
                <a:latin typeface="+mn-lt"/>
                <a:ea typeface="+mn-ea"/>
                <a:cs typeface="+mn-cs"/>
              </a:rPr>
              <a:t> тонометров и результаты применения их в клинической практике для измерения ВГД послужили предпосылками для теоретической разработки вопросов </a:t>
            </a:r>
            <a:r>
              <a:rPr lang="ru-RU" sz="1400" kern="1200" dirty="0" err="1" smtClean="0">
                <a:solidFill>
                  <a:schemeClr val="tx1"/>
                </a:solidFill>
                <a:latin typeface="+mn-lt"/>
                <a:ea typeface="+mn-ea"/>
                <a:cs typeface="+mn-cs"/>
              </a:rPr>
              <a:t>офтальмотоно</a:t>
            </a:r>
            <a:r>
              <a:rPr lang="ru-RU" sz="1400" kern="1200" dirty="0" smtClean="0">
                <a:solidFill>
                  <a:schemeClr val="tx1"/>
                </a:solidFill>
                <a:latin typeface="+mn-lt"/>
                <a:ea typeface="+mn-ea"/>
                <a:cs typeface="+mn-cs"/>
              </a:rPr>
              <a:t>-метрии, которая продолжается до сих пор. </a:t>
            </a:r>
            <a:r>
              <a:rPr lang="ru-RU" sz="1400" kern="1200" dirty="0" err="1" smtClean="0">
                <a:solidFill>
                  <a:schemeClr val="tx1"/>
                </a:solidFill>
                <a:latin typeface="+mn-lt"/>
                <a:ea typeface="+mn-ea"/>
                <a:cs typeface="+mn-cs"/>
              </a:rPr>
              <a:t>Эмбер</a:t>
            </a:r>
            <a:r>
              <a:rPr lang="ru-RU" sz="1400" kern="1200" dirty="0" smtClean="0">
                <a:solidFill>
                  <a:schemeClr val="tx1"/>
                </a:solidFill>
                <a:latin typeface="+mn-lt"/>
                <a:ea typeface="+mn-ea"/>
                <a:cs typeface="+mn-cs"/>
              </a:rPr>
              <a:t> (</a:t>
            </a:r>
            <a:r>
              <a:rPr lang="ru-RU" sz="1400" kern="1200" dirty="0" err="1" smtClean="0">
                <a:solidFill>
                  <a:schemeClr val="tx1"/>
                </a:solidFill>
                <a:latin typeface="+mn-lt"/>
                <a:ea typeface="+mn-ea"/>
                <a:cs typeface="+mn-cs"/>
              </a:rPr>
              <a:t>A</a:t>
            </a:r>
            <a:r>
              <a:rPr lang="ru-RU" sz="1400" kern="1200" dirty="0" smtClean="0">
                <a:solidFill>
                  <a:schemeClr val="tx1"/>
                </a:solidFill>
                <a:latin typeface="+mn-lt"/>
                <a:ea typeface="+mn-ea"/>
                <a:cs typeface="+mn-cs"/>
              </a:rPr>
              <a:t>. </a:t>
            </a:r>
            <a:r>
              <a:rPr lang="ru-RU" sz="1400" kern="1200" dirty="0" err="1" smtClean="0">
                <a:solidFill>
                  <a:schemeClr val="tx1"/>
                </a:solidFill>
                <a:latin typeface="+mn-lt"/>
                <a:ea typeface="+mn-ea"/>
                <a:cs typeface="+mn-cs"/>
              </a:rPr>
              <a:t>Imbert</a:t>
            </a:r>
            <a:r>
              <a:rPr lang="ru-RU" sz="1400" kern="1200" dirty="0" smtClean="0">
                <a:solidFill>
                  <a:schemeClr val="tx1"/>
                </a:solidFill>
                <a:latin typeface="+mn-lt"/>
                <a:ea typeface="+mn-ea"/>
                <a:cs typeface="+mn-cs"/>
              </a:rPr>
              <a:t>, 1885), изучая явления, возникающие при тонометрии </a:t>
            </a:r>
            <a:r>
              <a:rPr lang="ru-RU" sz="1400" kern="1200" dirty="0" err="1" smtClean="0">
                <a:solidFill>
                  <a:schemeClr val="tx1"/>
                </a:solidFill>
                <a:latin typeface="+mn-lt"/>
                <a:ea typeface="+mn-ea"/>
                <a:cs typeface="+mn-cs"/>
              </a:rPr>
              <a:t>импрессионными</a:t>
            </a:r>
            <a:r>
              <a:rPr lang="ru-RU" sz="1400" kern="1200" dirty="0" smtClean="0">
                <a:solidFill>
                  <a:schemeClr val="tx1"/>
                </a:solidFill>
                <a:latin typeface="+mn-lt"/>
                <a:ea typeface="+mn-ea"/>
                <a:cs typeface="+mn-cs"/>
              </a:rPr>
              <a:t> тонометрами, нашел, что в области деформации (вдавления) оболочек глаза тонометром развиваются эластические силы сопротивления тканей, действующие перпендикулярно к каждому элементу поверхности деформирующего тела. </a:t>
            </a:r>
            <a:r>
              <a:rPr lang="ru-RU" sz="1400" b="1" kern="1200" dirty="0" smtClean="0">
                <a:solidFill>
                  <a:schemeClr val="tx1"/>
                </a:solidFill>
                <a:latin typeface="+mn-lt"/>
                <a:ea typeface="+mn-ea"/>
                <a:cs typeface="+mn-cs"/>
              </a:rPr>
              <a:t>Вывод </a:t>
            </a:r>
            <a:r>
              <a:rPr lang="ru-RU" sz="1400" b="1" kern="1200" dirty="0" err="1" smtClean="0">
                <a:solidFill>
                  <a:schemeClr val="tx1"/>
                </a:solidFill>
                <a:latin typeface="+mn-lt"/>
                <a:ea typeface="+mn-ea"/>
                <a:cs typeface="+mn-cs"/>
              </a:rPr>
              <a:t>Эмбера</a:t>
            </a:r>
            <a:r>
              <a:rPr lang="ru-RU" sz="1400" b="1" kern="1200" dirty="0" smtClean="0">
                <a:solidFill>
                  <a:schemeClr val="tx1"/>
                </a:solidFill>
                <a:latin typeface="+mn-lt"/>
                <a:ea typeface="+mn-ea"/>
                <a:cs typeface="+mn-cs"/>
              </a:rPr>
              <a:t> заключался в том, что давлению тонометра в области деформации противодействует не только внутриглазное давление, но и силы эластического сопротивления оболочек глаза</a:t>
            </a:r>
            <a:r>
              <a:rPr lang="ru-RU" sz="1400" kern="1200" dirty="0" smtClean="0">
                <a:solidFill>
                  <a:schemeClr val="tx1"/>
                </a:solidFill>
                <a:latin typeface="+mn-lt"/>
                <a:ea typeface="+mn-ea"/>
                <a:cs typeface="+mn-cs"/>
              </a:rPr>
              <a:t>. Математически эти отношения могут быть выражены формулой: Р = Т+ </a:t>
            </a:r>
            <a:r>
              <a:rPr lang="ru-RU" sz="1400" kern="1200" dirty="0" err="1" smtClean="0">
                <a:solidFill>
                  <a:schemeClr val="tx1"/>
                </a:solidFill>
                <a:latin typeface="+mn-lt"/>
                <a:ea typeface="+mn-ea"/>
                <a:cs typeface="+mn-cs"/>
              </a:rPr>
              <a:t>N</a:t>
            </a:r>
            <a:r>
              <a:rPr lang="ru-RU" sz="1400" kern="1200" dirty="0" smtClean="0">
                <a:solidFill>
                  <a:schemeClr val="tx1"/>
                </a:solidFill>
                <a:latin typeface="+mn-lt"/>
                <a:ea typeface="+mn-ea"/>
                <a:cs typeface="+mn-cs"/>
              </a:rPr>
              <a:t>,  где: Р — давление, показанное тонометром; Т — истинное ВГД; </a:t>
            </a:r>
            <a:r>
              <a:rPr lang="ru-RU" sz="1400" kern="1200" dirty="0" err="1" smtClean="0">
                <a:solidFill>
                  <a:schemeClr val="tx1"/>
                </a:solidFill>
                <a:latin typeface="+mn-lt"/>
                <a:ea typeface="+mn-ea"/>
                <a:cs typeface="+mn-cs"/>
              </a:rPr>
              <a:t>N</a:t>
            </a:r>
            <a:r>
              <a:rPr lang="ru-RU" sz="1400" kern="1200" dirty="0" smtClean="0">
                <a:solidFill>
                  <a:schemeClr val="tx1"/>
                </a:solidFill>
                <a:latin typeface="+mn-lt"/>
                <a:ea typeface="+mn-ea"/>
                <a:cs typeface="+mn-cs"/>
              </a:rPr>
              <a:t> — величина, характеризующая эластические силы сопротивления оболочек глазного яблока. Для определения истинного ВГД необходимо определить силу эластического сопротивления оболочек глазного яблока (</a:t>
            </a:r>
            <a:r>
              <a:rPr lang="ru-RU" sz="1400" kern="1200" dirty="0" err="1" smtClean="0">
                <a:solidFill>
                  <a:schemeClr val="tx1"/>
                </a:solidFill>
                <a:latin typeface="+mn-lt"/>
                <a:ea typeface="+mn-ea"/>
                <a:cs typeface="+mn-cs"/>
              </a:rPr>
              <a:t>N</a:t>
            </a:r>
            <a:r>
              <a:rPr lang="ru-RU" sz="1400" kern="1200" dirty="0" smtClean="0">
                <a:solidFill>
                  <a:schemeClr val="tx1"/>
                </a:solidFill>
                <a:latin typeface="+mn-lt"/>
                <a:ea typeface="+mn-ea"/>
                <a:cs typeface="+mn-cs"/>
              </a:rPr>
              <a:t>). </a:t>
            </a:r>
            <a:r>
              <a:rPr lang="ru-RU" sz="1400" kern="1200" dirty="0" err="1" smtClean="0">
                <a:solidFill>
                  <a:schemeClr val="tx1"/>
                </a:solidFill>
                <a:latin typeface="+mn-lt"/>
                <a:ea typeface="+mn-ea"/>
                <a:cs typeface="+mn-cs"/>
              </a:rPr>
              <a:t>Эмбер</a:t>
            </a:r>
            <a:r>
              <a:rPr lang="ru-RU" sz="1400" kern="1200" dirty="0" smtClean="0">
                <a:solidFill>
                  <a:schemeClr val="tx1"/>
                </a:solidFill>
                <a:latin typeface="+mn-lt"/>
                <a:ea typeface="+mn-ea"/>
                <a:cs typeface="+mn-cs"/>
              </a:rPr>
              <a:t> считал, что при </a:t>
            </a:r>
            <a:r>
              <a:rPr lang="ru-RU" sz="1400" kern="1200" dirty="0" err="1" smtClean="0">
                <a:solidFill>
                  <a:schemeClr val="tx1"/>
                </a:solidFill>
                <a:latin typeface="+mn-lt"/>
                <a:ea typeface="+mn-ea"/>
                <a:cs typeface="+mn-cs"/>
              </a:rPr>
              <a:t>импрессионной</a:t>
            </a:r>
            <a:r>
              <a:rPr lang="ru-RU" sz="1400" kern="1200" dirty="0" smtClean="0">
                <a:solidFill>
                  <a:schemeClr val="tx1"/>
                </a:solidFill>
                <a:latin typeface="+mn-lt"/>
                <a:ea typeface="+mn-ea"/>
                <a:cs typeface="+mn-cs"/>
              </a:rPr>
              <a:t> тонометрии практически невозможно определить величину Т, так как последняя зависит от ряда не поддающихся учету факторов. Среди этих факторов можно указать, например, на индивидуальные колебания эластической реакции наружной оболочки глаза у разных лиц, вариации в форме вдавления и т. п. Исследование </a:t>
            </a:r>
            <a:r>
              <a:rPr lang="ru-RU" sz="1400" kern="1200" dirty="0" err="1" smtClean="0">
                <a:solidFill>
                  <a:schemeClr val="tx1"/>
                </a:solidFill>
                <a:latin typeface="+mn-lt"/>
                <a:ea typeface="+mn-ea"/>
                <a:cs typeface="+mn-cs"/>
              </a:rPr>
              <a:t>Эмбера</a:t>
            </a:r>
            <a:r>
              <a:rPr lang="ru-RU" sz="1400" kern="1200" dirty="0" smtClean="0">
                <a:solidFill>
                  <a:schemeClr val="tx1"/>
                </a:solidFill>
                <a:latin typeface="+mn-lt"/>
                <a:ea typeface="+mn-ea"/>
                <a:cs typeface="+mn-cs"/>
              </a:rPr>
              <a:t> содержало и сравнительную оценку </a:t>
            </a:r>
            <a:r>
              <a:rPr lang="ru-RU" sz="1400" kern="1200" dirty="0" err="1" smtClean="0">
                <a:solidFill>
                  <a:schemeClr val="tx1"/>
                </a:solidFill>
                <a:latin typeface="+mn-lt"/>
                <a:ea typeface="+mn-ea"/>
                <a:cs typeface="+mn-cs"/>
              </a:rPr>
              <a:t>импрессионной</a:t>
            </a:r>
            <a:r>
              <a:rPr lang="ru-RU" sz="1400" kern="1200" dirty="0" smtClean="0">
                <a:solidFill>
                  <a:schemeClr val="tx1"/>
                </a:solidFill>
                <a:latin typeface="+mn-lt"/>
                <a:ea typeface="+mn-ea"/>
                <a:cs typeface="+mn-cs"/>
              </a:rPr>
              <a:t> и </a:t>
            </a:r>
            <a:r>
              <a:rPr lang="ru-RU" sz="1400" kern="1200" dirty="0" err="1" smtClean="0">
                <a:solidFill>
                  <a:schemeClr val="tx1"/>
                </a:solidFill>
                <a:latin typeface="+mn-lt"/>
                <a:ea typeface="+mn-ea"/>
                <a:cs typeface="+mn-cs"/>
              </a:rPr>
              <a:t>апланационной</a:t>
            </a:r>
            <a:r>
              <a:rPr lang="ru-RU" sz="1400" kern="1200" dirty="0" smtClean="0">
                <a:solidFill>
                  <a:schemeClr val="tx1"/>
                </a:solidFill>
                <a:latin typeface="+mn-lt"/>
                <a:ea typeface="+mn-ea"/>
                <a:cs typeface="+mn-cs"/>
              </a:rPr>
              <a:t> тонометрии. При деформации роговицы тонометром с плоской поверхностью деформируемая поверхность роговицы тоже будет плоской. При этом, по мнению </a:t>
            </a:r>
            <a:r>
              <a:rPr lang="ru-RU" sz="1400" kern="1200" dirty="0" err="1" smtClean="0">
                <a:solidFill>
                  <a:schemeClr val="tx1"/>
                </a:solidFill>
                <a:latin typeface="+mn-lt"/>
                <a:ea typeface="+mn-ea"/>
                <a:cs typeface="+mn-cs"/>
              </a:rPr>
              <a:t>Эмбера</a:t>
            </a:r>
            <a:r>
              <a:rPr lang="ru-RU" sz="1400" kern="1200" dirty="0" smtClean="0">
                <a:solidFill>
                  <a:schemeClr val="tx1"/>
                </a:solidFill>
                <a:latin typeface="+mn-lt"/>
                <a:ea typeface="+mn-ea"/>
                <a:cs typeface="+mn-cs"/>
              </a:rPr>
              <a:t>, эластические силы сопротивления оболочек глаза становятся равными нулю и формула Р = Т—</a:t>
            </a:r>
            <a:r>
              <a:rPr lang="ru-RU" sz="1400" kern="1200" dirty="0" err="1" smtClean="0">
                <a:solidFill>
                  <a:schemeClr val="tx1"/>
                </a:solidFill>
                <a:latin typeface="+mn-lt"/>
                <a:ea typeface="+mn-ea"/>
                <a:cs typeface="+mn-cs"/>
              </a:rPr>
              <a:t>N</a:t>
            </a:r>
            <a:r>
              <a:rPr lang="ru-RU" sz="1400" kern="1200" dirty="0" smtClean="0">
                <a:solidFill>
                  <a:schemeClr val="tx1"/>
                </a:solidFill>
                <a:latin typeface="+mn-lt"/>
                <a:ea typeface="+mn-ea"/>
                <a:cs typeface="+mn-cs"/>
              </a:rPr>
              <a:t> приобретает вид Р=Т, т. е. в этом случае показание тонометра соответствует величине истинного ВГД. Таким образом, </a:t>
            </a:r>
            <a:r>
              <a:rPr lang="ru-RU" sz="1400" kern="1200" dirty="0" err="1" smtClean="0">
                <a:solidFill>
                  <a:schemeClr val="tx1"/>
                </a:solidFill>
                <a:latin typeface="+mn-lt"/>
                <a:ea typeface="+mn-ea"/>
                <a:cs typeface="+mn-cs"/>
              </a:rPr>
              <a:t>Эмбер</a:t>
            </a:r>
            <a:r>
              <a:rPr lang="ru-RU" sz="1400" kern="1200" dirty="0" smtClean="0">
                <a:solidFill>
                  <a:schemeClr val="tx1"/>
                </a:solidFill>
                <a:latin typeface="+mn-lt"/>
                <a:ea typeface="+mn-ea"/>
                <a:cs typeface="+mn-cs"/>
              </a:rPr>
              <a:t> еще в 1885 г. показал принципиальное преимущество </a:t>
            </a:r>
            <a:r>
              <a:rPr lang="ru-RU" sz="1400" kern="1200" dirty="0" err="1" smtClean="0">
                <a:solidFill>
                  <a:schemeClr val="tx1"/>
                </a:solidFill>
                <a:latin typeface="+mn-lt"/>
                <a:ea typeface="+mn-ea"/>
                <a:cs typeface="+mn-cs"/>
              </a:rPr>
              <a:t>апланационной</a:t>
            </a:r>
            <a:r>
              <a:rPr lang="ru-RU" sz="1400" kern="1200" dirty="0" smtClean="0">
                <a:solidFill>
                  <a:schemeClr val="tx1"/>
                </a:solidFill>
                <a:latin typeface="+mn-lt"/>
                <a:ea typeface="+mn-ea"/>
                <a:cs typeface="+mn-cs"/>
              </a:rPr>
              <a:t> тонометрии перед </a:t>
            </a:r>
            <a:r>
              <a:rPr lang="ru-RU" sz="1400" kern="1200" dirty="0" err="1" smtClean="0">
                <a:solidFill>
                  <a:schemeClr val="tx1"/>
                </a:solidFill>
                <a:latin typeface="+mn-lt"/>
                <a:ea typeface="+mn-ea"/>
                <a:cs typeface="+mn-cs"/>
              </a:rPr>
              <a:t>импрессионной</a:t>
            </a:r>
            <a:r>
              <a:rPr lang="ru-RU" sz="1400" kern="1200" dirty="0" smtClean="0">
                <a:solidFill>
                  <a:schemeClr val="tx1"/>
                </a:solidFill>
                <a:latin typeface="+mn-lt"/>
                <a:ea typeface="+mn-ea"/>
                <a:cs typeface="+mn-cs"/>
              </a:rPr>
              <a:t>. К таким же выводам пришел и </a:t>
            </a:r>
            <a:r>
              <a:rPr lang="ru-RU" sz="1400" kern="1200" dirty="0" err="1" smtClean="0">
                <a:solidFill>
                  <a:schemeClr val="tx1"/>
                </a:solidFill>
                <a:latin typeface="+mn-lt"/>
                <a:ea typeface="+mn-ea"/>
                <a:cs typeface="+mn-cs"/>
              </a:rPr>
              <a:t>Фик</a:t>
            </a:r>
            <a:r>
              <a:rPr lang="ru-RU" sz="1400" kern="1200" dirty="0" smtClean="0">
                <a:solidFill>
                  <a:schemeClr val="tx1"/>
                </a:solidFill>
                <a:latin typeface="+mn-lt"/>
                <a:ea typeface="+mn-ea"/>
                <a:cs typeface="+mn-cs"/>
              </a:rPr>
              <a:t> (</a:t>
            </a:r>
            <a:r>
              <a:rPr lang="ru-RU" sz="1400" kern="1200" dirty="0" err="1" smtClean="0">
                <a:solidFill>
                  <a:schemeClr val="tx1"/>
                </a:solidFill>
                <a:latin typeface="+mn-lt"/>
                <a:ea typeface="+mn-ea"/>
                <a:cs typeface="+mn-cs"/>
              </a:rPr>
              <a:t>Fick</a:t>
            </a:r>
            <a:r>
              <a:rPr lang="ru-RU" sz="1400" kern="1200" dirty="0" smtClean="0">
                <a:solidFill>
                  <a:schemeClr val="tx1"/>
                </a:solidFill>
                <a:latin typeface="+mn-lt"/>
                <a:ea typeface="+mn-ea"/>
                <a:cs typeface="+mn-cs"/>
              </a:rPr>
              <a:t>, 1888). </a:t>
            </a:r>
          </a:p>
          <a:p>
            <a:pPr algn="just"/>
            <a:r>
              <a:rPr lang="ru-RU" sz="1400" kern="1200" dirty="0" smtClean="0">
                <a:solidFill>
                  <a:schemeClr val="tx1"/>
                </a:solidFill>
                <a:latin typeface="+mn-lt"/>
                <a:ea typeface="+mn-ea"/>
                <a:cs typeface="+mn-cs"/>
              </a:rPr>
              <a:t>Однако допущение </a:t>
            </a:r>
            <a:r>
              <a:rPr lang="ru-RU" sz="1400" kern="1200" dirty="0" err="1" smtClean="0">
                <a:solidFill>
                  <a:schemeClr val="tx1"/>
                </a:solidFill>
                <a:latin typeface="+mn-lt"/>
                <a:ea typeface="+mn-ea"/>
                <a:cs typeface="+mn-cs"/>
              </a:rPr>
              <a:t>Эмбера</a:t>
            </a:r>
            <a:r>
              <a:rPr lang="ru-RU" sz="1400" kern="1200" dirty="0" smtClean="0">
                <a:solidFill>
                  <a:schemeClr val="tx1"/>
                </a:solidFill>
                <a:latin typeface="+mn-lt"/>
                <a:ea typeface="+mn-ea"/>
                <a:cs typeface="+mn-cs"/>
              </a:rPr>
              <a:t> о том, что силы эластического сопротивления оболочек глаза, противодействующие приложенному к глазу </a:t>
            </a:r>
            <a:r>
              <a:rPr lang="ru-RU" sz="1400" kern="1200" dirty="0" err="1" smtClean="0">
                <a:solidFill>
                  <a:schemeClr val="tx1"/>
                </a:solidFill>
                <a:latin typeface="+mn-lt"/>
                <a:ea typeface="+mn-ea"/>
                <a:cs typeface="+mn-cs"/>
              </a:rPr>
              <a:t>апланационному</a:t>
            </a:r>
            <a:r>
              <a:rPr lang="ru-RU" sz="1400" kern="1200" dirty="0" smtClean="0">
                <a:solidFill>
                  <a:schemeClr val="tx1"/>
                </a:solidFill>
                <a:latin typeface="+mn-lt"/>
                <a:ea typeface="+mn-ea"/>
                <a:cs typeface="+mn-cs"/>
              </a:rPr>
              <a:t> тонометру, равны нулю, было неправильным. </a:t>
            </a:r>
            <a:r>
              <a:rPr lang="ru-RU" sz="1400" kern="1200" dirty="0" err="1" smtClean="0">
                <a:solidFill>
                  <a:schemeClr val="tx1"/>
                </a:solidFill>
                <a:latin typeface="+mn-lt"/>
                <a:ea typeface="+mn-ea"/>
                <a:cs typeface="+mn-cs"/>
              </a:rPr>
              <a:t>Эмбер</a:t>
            </a:r>
            <a:r>
              <a:rPr lang="ru-RU" sz="1400" kern="1200" dirty="0" smtClean="0">
                <a:solidFill>
                  <a:schemeClr val="tx1"/>
                </a:solidFill>
                <a:latin typeface="+mn-lt"/>
                <a:ea typeface="+mn-ea"/>
                <a:cs typeface="+mn-cs"/>
              </a:rPr>
              <a:t> не учитывал того обстоятельства, что сам тонометр, давящий на глаз, повышает ВГД. На этот весьма важный факт указали Костер (</a:t>
            </a:r>
            <a:r>
              <a:rPr lang="ru-RU" sz="1400" kern="1200" dirty="0" err="1" smtClean="0">
                <a:solidFill>
                  <a:schemeClr val="tx1"/>
                </a:solidFill>
                <a:latin typeface="+mn-lt"/>
                <a:ea typeface="+mn-ea"/>
                <a:cs typeface="+mn-cs"/>
              </a:rPr>
              <a:t>Koster</a:t>
            </a:r>
            <a:r>
              <a:rPr lang="ru-RU" sz="1400" kern="1200" dirty="0" smtClean="0">
                <a:solidFill>
                  <a:schemeClr val="tx1"/>
                </a:solidFill>
                <a:latin typeface="+mn-lt"/>
                <a:ea typeface="+mn-ea"/>
                <a:cs typeface="+mn-cs"/>
              </a:rPr>
              <a:t>, 1895) и </a:t>
            </a:r>
            <a:r>
              <a:rPr lang="ru-RU" sz="1400" kern="1200" dirty="0" err="1" smtClean="0">
                <a:solidFill>
                  <a:schemeClr val="tx1"/>
                </a:solidFill>
                <a:latin typeface="+mn-lt"/>
                <a:ea typeface="+mn-ea"/>
                <a:cs typeface="+mn-cs"/>
              </a:rPr>
              <a:t>Ромер</a:t>
            </a:r>
            <a:r>
              <a:rPr lang="ru-RU" sz="1400" kern="1200" dirty="0" smtClean="0">
                <a:solidFill>
                  <a:schemeClr val="tx1"/>
                </a:solidFill>
                <a:latin typeface="+mn-lt"/>
                <a:ea typeface="+mn-ea"/>
                <a:cs typeface="+mn-cs"/>
              </a:rPr>
              <a:t> (</a:t>
            </a:r>
            <a:r>
              <a:rPr lang="ru-RU" sz="1400" kern="1200" dirty="0" err="1" smtClean="0">
                <a:solidFill>
                  <a:schemeClr val="tx1"/>
                </a:solidFill>
                <a:latin typeface="+mn-lt"/>
                <a:ea typeface="+mn-ea"/>
                <a:cs typeface="+mn-cs"/>
              </a:rPr>
              <a:t>Romer</a:t>
            </a:r>
            <a:r>
              <a:rPr lang="ru-RU" sz="1400" kern="1200" dirty="0" smtClean="0">
                <a:solidFill>
                  <a:schemeClr val="tx1"/>
                </a:solidFill>
                <a:latin typeface="+mn-lt"/>
                <a:ea typeface="+mn-ea"/>
                <a:cs typeface="+mn-cs"/>
              </a:rPr>
              <a:t>, 1918). Ясность в этот вопрос внесли работы С. Ф. </a:t>
            </a:r>
            <a:r>
              <a:rPr lang="ru-RU" sz="1400" kern="1200" dirty="0" err="1" smtClean="0">
                <a:solidFill>
                  <a:schemeClr val="tx1"/>
                </a:solidFill>
                <a:latin typeface="+mn-lt"/>
                <a:ea typeface="+mn-ea"/>
                <a:cs typeface="+mn-cs"/>
              </a:rPr>
              <a:t>Кальфа</a:t>
            </a:r>
            <a:r>
              <a:rPr lang="ru-RU" sz="1400" kern="1200" dirty="0" smtClean="0">
                <a:solidFill>
                  <a:schemeClr val="tx1"/>
                </a:solidFill>
                <a:latin typeface="+mn-lt"/>
                <a:ea typeface="+mn-ea"/>
                <a:cs typeface="+mn-cs"/>
              </a:rPr>
              <a:t> (1927, 1928), который четко сформулировал и экспериментально обосновал понятие о тонометрическом давлении. С. Ф. </a:t>
            </a:r>
            <a:r>
              <a:rPr lang="ru-RU" sz="1400" kern="1200" dirty="0" err="1" smtClean="0">
                <a:solidFill>
                  <a:schemeClr val="tx1"/>
                </a:solidFill>
                <a:latin typeface="+mn-lt"/>
                <a:ea typeface="+mn-ea"/>
                <a:cs typeface="+mn-cs"/>
              </a:rPr>
              <a:t>Кальфа</a:t>
            </a:r>
            <a:r>
              <a:rPr lang="ru-RU" sz="1400" kern="1200" dirty="0" smtClean="0">
                <a:solidFill>
                  <a:schemeClr val="tx1"/>
                </a:solidFill>
                <a:latin typeface="+mn-lt"/>
                <a:ea typeface="+mn-ea"/>
                <a:cs typeface="+mn-cs"/>
              </a:rPr>
              <a:t> доказал, что все тонометры повышают </a:t>
            </a:r>
            <a:r>
              <a:rPr lang="ru-RU" sz="1400" kern="1200" dirty="0" err="1" smtClean="0">
                <a:solidFill>
                  <a:schemeClr val="tx1"/>
                </a:solidFill>
                <a:latin typeface="+mn-lt"/>
                <a:ea typeface="+mn-ea"/>
                <a:cs typeface="+mn-cs"/>
              </a:rPr>
              <a:t>офтальмотонус</a:t>
            </a:r>
            <a:r>
              <a:rPr lang="ru-RU" sz="1400" kern="1200" dirty="0" smtClean="0">
                <a:solidFill>
                  <a:schemeClr val="tx1"/>
                </a:solidFill>
                <a:latin typeface="+mn-lt"/>
                <a:ea typeface="+mn-ea"/>
                <a:cs typeface="+mn-cs"/>
              </a:rPr>
              <a:t> при тонометрии и, следовательно, не показывают величины истинного ВГД. При </a:t>
            </a:r>
            <a:r>
              <a:rPr lang="ru-RU" sz="1400" kern="1200" dirty="0" err="1" smtClean="0">
                <a:solidFill>
                  <a:schemeClr val="tx1"/>
                </a:solidFill>
                <a:latin typeface="+mn-lt"/>
                <a:ea typeface="+mn-ea"/>
                <a:cs typeface="+mn-cs"/>
              </a:rPr>
              <a:t>апланационной</a:t>
            </a:r>
            <a:r>
              <a:rPr lang="ru-RU" sz="1400" kern="1200" dirty="0" smtClean="0">
                <a:solidFill>
                  <a:schemeClr val="tx1"/>
                </a:solidFill>
                <a:latin typeface="+mn-lt"/>
                <a:ea typeface="+mn-ea"/>
                <a:cs typeface="+mn-cs"/>
              </a:rPr>
              <a:t> тонометрии вследствие уплощения роговицы уменьшается объем глазного яблока и в то же время вытесненная давлением тонометра из сегмента сплющивания водянистая влага увеличивает напряжение наружной капсулы глазного яблока. Однако из-за того, что наружная оболочка глаза </a:t>
            </a:r>
            <a:r>
              <a:rPr lang="ru-RU" sz="1400" kern="1200" dirty="0" err="1" smtClean="0">
                <a:solidFill>
                  <a:schemeClr val="tx1"/>
                </a:solidFill>
                <a:latin typeface="+mn-lt"/>
                <a:ea typeface="+mn-ea"/>
                <a:cs typeface="+mn-cs"/>
              </a:rPr>
              <a:t>малорастяжима</a:t>
            </a:r>
            <a:r>
              <a:rPr lang="ru-RU" sz="1400" kern="1200" dirty="0" smtClean="0">
                <a:solidFill>
                  <a:schemeClr val="tx1"/>
                </a:solidFill>
                <a:latin typeface="+mn-lt"/>
                <a:ea typeface="+mn-ea"/>
                <a:cs typeface="+mn-cs"/>
              </a:rPr>
              <a:t>, объем глазного яблока при этом почти не увеличивается. Вследствие этих условий происходит увеличение давления внутриглазной жидкости (содержимого глаза) на стенки глазного яблока, т. е. Повышается ВГД. Таким образом, регистрируемое тонометром тонометрическое давление превышает истинное ВГД. Тонометрическое давление (Р), по данным С. Ф. </a:t>
            </a:r>
            <a:r>
              <a:rPr lang="ru-RU" sz="1400" kern="1200" dirty="0" err="1" smtClean="0">
                <a:solidFill>
                  <a:schemeClr val="tx1"/>
                </a:solidFill>
                <a:latin typeface="+mn-lt"/>
                <a:ea typeface="+mn-ea"/>
                <a:cs typeface="+mn-cs"/>
              </a:rPr>
              <a:t>Кальфа</a:t>
            </a:r>
            <a:r>
              <a:rPr lang="ru-RU" sz="1400" kern="1200" dirty="0" smtClean="0">
                <a:solidFill>
                  <a:schemeClr val="tx1"/>
                </a:solidFill>
                <a:latin typeface="+mn-lt"/>
                <a:ea typeface="+mn-ea"/>
                <a:cs typeface="+mn-cs"/>
              </a:rPr>
              <a:t>, складывается из истинного внутриглазного давления (Р0), прироста </a:t>
            </a:r>
            <a:r>
              <a:rPr lang="ru-RU" sz="1400" kern="1200" dirty="0" err="1" smtClean="0">
                <a:solidFill>
                  <a:schemeClr val="tx1"/>
                </a:solidFill>
                <a:latin typeface="+mn-lt"/>
                <a:ea typeface="+mn-ea"/>
                <a:cs typeface="+mn-cs"/>
              </a:rPr>
              <a:t>офтальмотонуса</a:t>
            </a:r>
            <a:r>
              <a:rPr lang="ru-RU" sz="1400" kern="1200" dirty="0" smtClean="0">
                <a:solidFill>
                  <a:schemeClr val="tx1"/>
                </a:solidFill>
                <a:latin typeface="+mn-lt"/>
                <a:ea typeface="+mn-ea"/>
                <a:cs typeface="+mn-cs"/>
              </a:rPr>
              <a:t>, зависящего от эластической реакции оболочек глаза на приставление тонометра (</a:t>
            </a:r>
            <a:r>
              <a:rPr lang="ru-RU" sz="1400" kern="1200" dirty="0" err="1" smtClean="0">
                <a:solidFill>
                  <a:schemeClr val="tx1"/>
                </a:solidFill>
                <a:latin typeface="+mn-lt"/>
                <a:ea typeface="+mn-ea"/>
                <a:cs typeface="+mn-cs"/>
              </a:rPr>
              <a:t>Q</a:t>
            </a:r>
            <a:r>
              <a:rPr lang="ru-RU" sz="1400" kern="1200" dirty="0" smtClean="0">
                <a:solidFill>
                  <a:schemeClr val="tx1"/>
                </a:solidFill>
                <a:latin typeface="+mn-lt"/>
                <a:ea typeface="+mn-ea"/>
                <a:cs typeface="+mn-cs"/>
              </a:rPr>
              <a:t>) и рефлекторной реакции сосудов глаза, которая до известной степени снижает ВГД, повышающееся в момент тонометрии. С. Ф. </a:t>
            </a:r>
            <a:r>
              <a:rPr lang="ru-RU" sz="1400" kern="1200" dirty="0" err="1" smtClean="0">
                <a:solidFill>
                  <a:schemeClr val="tx1"/>
                </a:solidFill>
                <a:latin typeface="+mn-lt"/>
                <a:ea typeface="+mn-ea"/>
                <a:cs typeface="+mn-cs"/>
              </a:rPr>
              <a:t>Кальфа</a:t>
            </a:r>
            <a:r>
              <a:rPr lang="ru-RU" sz="1400" kern="1200" dirty="0" smtClean="0">
                <a:solidFill>
                  <a:schemeClr val="tx1"/>
                </a:solidFill>
                <a:latin typeface="+mn-lt"/>
                <a:ea typeface="+mn-ea"/>
                <a:cs typeface="+mn-cs"/>
              </a:rPr>
              <a:t> указал на неправильность формулы </a:t>
            </a:r>
            <a:r>
              <a:rPr lang="ru-RU" sz="1400" kern="1200" dirty="0" err="1" smtClean="0">
                <a:solidFill>
                  <a:schemeClr val="tx1"/>
                </a:solidFill>
                <a:latin typeface="+mn-lt"/>
                <a:ea typeface="+mn-ea"/>
                <a:cs typeface="+mn-cs"/>
              </a:rPr>
              <a:t>Эмбера</a:t>
            </a:r>
            <a:r>
              <a:rPr lang="ru-RU" sz="1400" kern="1200" dirty="0" smtClean="0">
                <a:solidFill>
                  <a:schemeClr val="tx1"/>
                </a:solidFill>
                <a:latin typeface="+mn-lt"/>
                <a:ea typeface="+mn-ea"/>
                <a:cs typeface="+mn-cs"/>
              </a:rPr>
              <a:t> для </a:t>
            </a:r>
            <a:r>
              <a:rPr lang="ru-RU" sz="1400" kern="1200" dirty="0" err="1" smtClean="0">
                <a:solidFill>
                  <a:schemeClr val="tx1"/>
                </a:solidFill>
                <a:latin typeface="+mn-lt"/>
                <a:ea typeface="+mn-ea"/>
                <a:cs typeface="+mn-cs"/>
              </a:rPr>
              <a:t>апланационных</a:t>
            </a:r>
            <a:r>
              <a:rPr lang="ru-RU" sz="1400" kern="1200" dirty="0" smtClean="0">
                <a:solidFill>
                  <a:schemeClr val="tx1"/>
                </a:solidFill>
                <a:latin typeface="+mn-lt"/>
                <a:ea typeface="+mn-ea"/>
                <a:cs typeface="+mn-cs"/>
              </a:rPr>
              <a:t> тонометров и заменил ее формулой: </a:t>
            </a:r>
            <a:r>
              <a:rPr lang="ru-RU" sz="1400" kern="1200" dirty="0" err="1" smtClean="0">
                <a:solidFill>
                  <a:schemeClr val="tx1"/>
                </a:solidFill>
                <a:latin typeface="+mn-lt"/>
                <a:ea typeface="+mn-ea"/>
                <a:cs typeface="+mn-cs"/>
              </a:rPr>
              <a:t>P</a:t>
            </a:r>
            <a:r>
              <a:rPr lang="ru-RU" sz="1400" kern="1200" dirty="0" smtClean="0">
                <a:solidFill>
                  <a:schemeClr val="tx1"/>
                </a:solidFill>
                <a:latin typeface="+mn-lt"/>
                <a:ea typeface="+mn-ea"/>
                <a:cs typeface="+mn-cs"/>
              </a:rPr>
              <a:t> = T+Q, где </a:t>
            </a:r>
            <a:r>
              <a:rPr lang="ru-RU" sz="1400" kern="1200" dirty="0" err="1" smtClean="0">
                <a:solidFill>
                  <a:schemeClr val="tx1"/>
                </a:solidFill>
                <a:latin typeface="+mn-lt"/>
                <a:ea typeface="+mn-ea"/>
                <a:cs typeface="+mn-cs"/>
              </a:rPr>
              <a:t>Q</a:t>
            </a:r>
            <a:r>
              <a:rPr lang="ru-RU" sz="1400" kern="1200" dirty="0" smtClean="0">
                <a:solidFill>
                  <a:schemeClr val="tx1"/>
                </a:solidFill>
                <a:latin typeface="+mn-lt"/>
                <a:ea typeface="+mn-ea"/>
                <a:cs typeface="+mn-cs"/>
              </a:rPr>
              <a:t> — повышение внутриглазного давления, вызываемое эластической реакцией наружной оболочки при давлении на нее тонометра. </a:t>
            </a:r>
          </a:p>
        </p:txBody>
      </p:sp>
      <p:sp>
        <p:nvSpPr>
          <p:cNvPr id="4" name="Номер слайда 3"/>
          <p:cNvSpPr>
            <a:spLocks noGrp="1"/>
          </p:cNvSpPr>
          <p:nvPr>
            <p:ph type="sldNum" sz="quarter" idx="10"/>
          </p:nvPr>
        </p:nvSpPr>
        <p:spPr/>
        <p:txBody>
          <a:bodyPr/>
          <a:lstStyle/>
          <a:p>
            <a:fld id="{BE05E383-7DF3-4CF7-840A-32AC465A1990}" type="slidenum">
              <a:rPr lang="ru-RU" smtClean="0"/>
              <a:t>5</a:t>
            </a:fld>
            <a:endParaRPr lang="ru-RU"/>
          </a:p>
        </p:txBody>
      </p:sp>
    </p:spTree>
    <p:extLst>
      <p:ext uri="{BB962C8B-B14F-4D97-AF65-F5344CB8AC3E}">
        <p14:creationId xmlns:p14="http://schemas.microsoft.com/office/powerpoint/2010/main" val="26019499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just"/>
            <a:r>
              <a:rPr lang="ru-RU" kern="1200" dirty="0" smtClean="0">
                <a:solidFill>
                  <a:schemeClr val="tx1"/>
                </a:solidFill>
                <a:latin typeface="+mn-lt"/>
                <a:ea typeface="+mn-ea"/>
                <a:cs typeface="+mn-cs"/>
              </a:rPr>
              <a:t>В 1884 г. А. Н. Маклаков предложил тонометр, основанный на принципе сплющивания (</a:t>
            </a:r>
            <a:r>
              <a:rPr lang="ru-RU" kern="1200" dirty="0" err="1" smtClean="0">
                <a:solidFill>
                  <a:schemeClr val="tx1"/>
                </a:solidFill>
                <a:latin typeface="+mn-lt"/>
                <a:ea typeface="+mn-ea"/>
                <a:cs typeface="+mn-cs"/>
              </a:rPr>
              <a:t>апланации</a:t>
            </a:r>
            <a:r>
              <a:rPr lang="ru-RU" kern="1200" dirty="0" smtClean="0">
                <a:solidFill>
                  <a:schemeClr val="tx1"/>
                </a:solidFill>
                <a:latin typeface="+mn-lt"/>
                <a:ea typeface="+mn-ea"/>
                <a:cs typeface="+mn-cs"/>
              </a:rPr>
              <a:t>) роговицы плоскостью. Этим было положено начало </a:t>
            </a:r>
            <a:r>
              <a:rPr lang="ru-RU" kern="1200" dirty="0" err="1" smtClean="0">
                <a:solidFill>
                  <a:schemeClr val="tx1"/>
                </a:solidFill>
                <a:latin typeface="+mn-lt"/>
                <a:ea typeface="+mn-ea"/>
                <a:cs typeface="+mn-cs"/>
              </a:rPr>
              <a:t>апланационной</a:t>
            </a:r>
            <a:r>
              <a:rPr lang="ru-RU" kern="1200" dirty="0" smtClean="0">
                <a:solidFill>
                  <a:schemeClr val="tx1"/>
                </a:solidFill>
                <a:latin typeface="+mn-lt"/>
                <a:ea typeface="+mn-ea"/>
                <a:cs typeface="+mn-cs"/>
              </a:rPr>
              <a:t> тонометрии, обладающей принципиальными преимуществами по сравнению с </a:t>
            </a:r>
            <a:r>
              <a:rPr lang="ru-RU" kern="1200" dirty="0" err="1" smtClean="0">
                <a:solidFill>
                  <a:schemeClr val="tx1"/>
                </a:solidFill>
                <a:latin typeface="+mn-lt"/>
                <a:ea typeface="+mn-ea"/>
                <a:cs typeface="+mn-cs"/>
              </a:rPr>
              <a:t>импрессионной</a:t>
            </a:r>
            <a:r>
              <a:rPr lang="ru-RU" kern="1200" dirty="0" smtClean="0">
                <a:solidFill>
                  <a:schemeClr val="tx1"/>
                </a:solidFill>
                <a:latin typeface="+mn-lt"/>
                <a:ea typeface="+mn-ea"/>
                <a:cs typeface="+mn-cs"/>
              </a:rPr>
              <a:t> тонометрией. Важное значение имело также то обстоятельство, что при измерении ВГД А. Н. Маклаков предусматривал контакт тонометра не со склерой, а с роговицей, что способствовало значительному повышению точности метода. К достоинствам тонометрии А. Н. </a:t>
            </a:r>
            <a:r>
              <a:rPr lang="ru-RU" kern="1200" dirty="0" err="1" smtClean="0">
                <a:solidFill>
                  <a:schemeClr val="tx1"/>
                </a:solidFill>
                <a:latin typeface="+mn-lt"/>
                <a:ea typeface="+mn-ea"/>
                <a:cs typeface="+mn-cs"/>
              </a:rPr>
              <a:t>Маклакова</a:t>
            </a:r>
            <a:r>
              <a:rPr lang="ru-RU" kern="1200" dirty="0" smtClean="0">
                <a:solidFill>
                  <a:schemeClr val="tx1"/>
                </a:solidFill>
                <a:latin typeface="+mn-lt"/>
                <a:ea typeface="+mn-ea"/>
                <a:cs typeface="+mn-cs"/>
              </a:rPr>
              <a:t> относится и простота конструкции прибора.</a:t>
            </a:r>
            <a:r>
              <a:rPr lang="ru-RU" kern="1200" baseline="0" dirty="0" smtClean="0">
                <a:solidFill>
                  <a:schemeClr val="tx1"/>
                </a:solidFill>
                <a:latin typeface="+mn-lt"/>
                <a:ea typeface="+mn-ea"/>
                <a:cs typeface="+mn-cs"/>
              </a:rPr>
              <a:t> </a:t>
            </a:r>
            <a:r>
              <a:rPr lang="ru-RU" kern="1200" dirty="0" smtClean="0">
                <a:solidFill>
                  <a:schemeClr val="tx1"/>
                </a:solidFill>
                <a:latin typeface="+mn-lt"/>
                <a:ea typeface="+mn-ea"/>
                <a:cs typeface="+mn-cs"/>
              </a:rPr>
              <a:t>Тонометр </a:t>
            </a:r>
            <a:r>
              <a:rPr lang="ru-RU" kern="1200" dirty="0" err="1" smtClean="0">
                <a:solidFill>
                  <a:schemeClr val="tx1"/>
                </a:solidFill>
                <a:latin typeface="+mn-lt"/>
                <a:ea typeface="+mn-ea"/>
                <a:cs typeface="+mn-cs"/>
              </a:rPr>
              <a:t>Шиотца</a:t>
            </a:r>
            <a:r>
              <a:rPr lang="ru-RU" kern="1200" dirty="0" smtClean="0">
                <a:solidFill>
                  <a:schemeClr val="tx1"/>
                </a:solidFill>
                <a:latin typeface="+mn-lt"/>
                <a:ea typeface="+mn-ea"/>
                <a:cs typeface="+mn-cs"/>
              </a:rPr>
              <a:t> применяется в настоящее время в зарубежных офтальмологических учреждениях, несмотря на очевидные преимущества тонометра </a:t>
            </a:r>
            <a:r>
              <a:rPr lang="ru-RU" kern="1200" dirty="0" err="1" smtClean="0">
                <a:solidFill>
                  <a:schemeClr val="tx1"/>
                </a:solidFill>
                <a:latin typeface="+mn-lt"/>
                <a:ea typeface="+mn-ea"/>
                <a:cs typeface="+mn-cs"/>
              </a:rPr>
              <a:t>Маклакова</a:t>
            </a:r>
            <a:r>
              <a:rPr lang="ru-RU" sz="1400" kern="1200" dirty="0" smtClean="0">
                <a:solidFill>
                  <a:schemeClr val="tx1"/>
                </a:solidFill>
                <a:latin typeface="+mn-lt"/>
                <a:ea typeface="+mn-ea"/>
                <a:cs typeface="+mn-cs"/>
              </a:rPr>
              <a:t>.</a:t>
            </a:r>
          </a:p>
          <a:p>
            <a:pPr algn="just"/>
            <a:r>
              <a:rPr lang="ru-RU" sz="1200" kern="1200" dirty="0" smtClean="0">
                <a:solidFill>
                  <a:schemeClr val="tx1"/>
                </a:solidFill>
                <a:latin typeface="+mn-lt"/>
                <a:ea typeface="+mn-ea"/>
                <a:cs typeface="+mn-cs"/>
              </a:rPr>
              <a:t>Тонометр </a:t>
            </a:r>
            <a:r>
              <a:rPr lang="ru-RU" sz="1200" kern="1200" dirty="0" err="1" smtClean="0">
                <a:solidFill>
                  <a:schemeClr val="tx1"/>
                </a:solidFill>
                <a:latin typeface="+mn-lt"/>
                <a:ea typeface="+mn-ea"/>
                <a:cs typeface="+mn-cs"/>
              </a:rPr>
              <a:t>Маклакова</a:t>
            </a:r>
            <a:r>
              <a:rPr lang="ru-RU" sz="1200" kern="1200" dirty="0" smtClean="0">
                <a:solidFill>
                  <a:schemeClr val="tx1"/>
                </a:solidFill>
                <a:latin typeface="+mn-lt"/>
                <a:ea typeface="+mn-ea"/>
                <a:cs typeface="+mn-cs"/>
              </a:rPr>
              <a:t> — полый металлический цилиндр, внутри которого помещается свинцовый шарик; общий вес цилиндра 10 г. Основаниями цилиндра служат пластинки из молочного или матового стекла. Эти пластинки перед тонометрией смазывают тонким слоем краски (</a:t>
            </a:r>
            <a:r>
              <a:rPr lang="ru-RU" sz="1200" kern="1200" dirty="0" err="1" smtClean="0">
                <a:solidFill>
                  <a:schemeClr val="tx1"/>
                </a:solidFill>
                <a:latin typeface="+mn-lt"/>
                <a:ea typeface="+mn-ea"/>
                <a:cs typeface="+mn-cs"/>
              </a:rPr>
              <a:t>бисмарк-браун</a:t>
            </a:r>
            <a:r>
              <a:rPr lang="ru-RU" sz="1200" kern="1200" dirty="0" smtClean="0">
                <a:solidFill>
                  <a:schemeClr val="tx1"/>
                </a:solidFill>
                <a:latin typeface="+mn-lt"/>
                <a:ea typeface="+mn-ea"/>
                <a:cs typeface="+mn-cs"/>
              </a:rPr>
              <a:t> или колларгол в глицерине с водой: 2 г красящего вещества тщательно растирают с 30 каплями воды и 30 каплями глицерина). </a:t>
            </a:r>
          </a:p>
          <a:p>
            <a:pPr algn="just"/>
            <a:r>
              <a:rPr lang="ru-RU" sz="1200" kern="1200" dirty="0" smtClean="0">
                <a:solidFill>
                  <a:schemeClr val="tx1"/>
                </a:solidFill>
                <a:latin typeface="+mn-lt"/>
                <a:ea typeface="+mn-ea"/>
                <a:cs typeface="+mn-cs"/>
              </a:rPr>
              <a:t>После </a:t>
            </a:r>
            <a:r>
              <a:rPr lang="ru-RU" sz="1200" kern="1200" dirty="0" err="1" smtClean="0">
                <a:solidFill>
                  <a:schemeClr val="tx1"/>
                </a:solidFill>
                <a:latin typeface="+mn-lt"/>
                <a:ea typeface="+mn-ea"/>
                <a:cs typeface="+mn-cs"/>
              </a:rPr>
              <a:t>инстилляционной</a:t>
            </a:r>
            <a:r>
              <a:rPr lang="ru-RU" sz="1200" kern="1200" dirty="0" smtClean="0">
                <a:solidFill>
                  <a:schemeClr val="tx1"/>
                </a:solidFill>
                <a:latin typeface="+mn-lt"/>
                <a:ea typeface="+mn-ea"/>
                <a:cs typeface="+mn-cs"/>
              </a:rPr>
              <a:t> анестезии (двукратное закапывание в конъюнктивальный мешок 0,5% раствора дикаина через 1–2 мин) исследуемого, находящегося в горизонтальном положении, просят фиксировать палец </a:t>
            </a:r>
            <a:r>
              <a:rPr lang="ru-RU" dirty="0" smtClean="0"/>
              <a:t>вы</a:t>
            </a:r>
            <a:r>
              <a:rPr lang="ru-RU" sz="1200" kern="1200" dirty="0" smtClean="0">
                <a:solidFill>
                  <a:schemeClr val="tx1"/>
                </a:solidFill>
                <a:latin typeface="+mn-lt"/>
                <a:ea typeface="+mn-ea"/>
                <a:cs typeface="+mn-cs"/>
              </a:rPr>
              <a:t>тянутой кверху руки, чтобы придать взору вертикальное направление, удобное для тонометрии. Затем тонометр, поддерживаемый ручкой (держателем), опускают в вертикальном положении на центр роговицы с таким расчетом, чтобы груз всем своим весом сплющил роговицу. В месте контакта нижней площадки тонометра с основанием сегмента сплющивания роговицы краска остается на поверхности роговой оболочки. Полученный отпечаток кружка сплющивания прикладывают к увлажненной спиртом бумаге, на которой получается отпечаток цветного кружка с белым кружком посредине, принимаемым за основание сегмента сплющивания роговой оболочки. Диаметр этого кружка измеряют с точностью до 0,1 мм при помощи специальной линейки-измерителя, на которой обозначены также значения ВГД в мм рт. </a:t>
            </a:r>
            <a:r>
              <a:rPr lang="ru-RU" dirty="0"/>
              <a:t>с</a:t>
            </a:r>
            <a:r>
              <a:rPr lang="ru-RU" sz="1200" kern="1200" dirty="0" smtClean="0">
                <a:solidFill>
                  <a:schemeClr val="tx1"/>
                </a:solidFill>
                <a:latin typeface="+mn-lt"/>
                <a:ea typeface="+mn-ea"/>
                <a:cs typeface="+mn-cs"/>
              </a:rPr>
              <a:t>т., соответствующие определенным диаметрам кружков сплющивания роговицы. Эти диаметры обратно пропорциональны величинам ВГД. Для каждого глаза следует проводить по два исследования, т. е. получать по два отпечатка. Затем площадки тонометра протирают спиртом; конъюнктивальный мешок исследуемого глаза промывают физиологическим раствором и закапывают в него 1-2 капли 30% раствора альбуцида. Для изменения диаметра кружка сплющивания А. Н. Маклаков еще в 1892 г. предложил специальную шкалу, которую наносят на тонкую стеклянную пластинку. В настоящее время пользуются модифицированной линейкой-измерителем Б. Л. Поляка. </a:t>
            </a:r>
          </a:p>
        </p:txBody>
      </p:sp>
      <p:sp>
        <p:nvSpPr>
          <p:cNvPr id="4" name="Номер слайда 3"/>
          <p:cNvSpPr>
            <a:spLocks noGrp="1"/>
          </p:cNvSpPr>
          <p:nvPr>
            <p:ph type="sldNum" sz="quarter" idx="10"/>
          </p:nvPr>
        </p:nvSpPr>
        <p:spPr/>
        <p:txBody>
          <a:bodyPr/>
          <a:lstStyle/>
          <a:p>
            <a:fld id="{BE05E383-7DF3-4CF7-840A-32AC465A1990}" type="slidenum">
              <a:rPr lang="ru-RU" smtClean="0"/>
              <a:t>6</a:t>
            </a:fld>
            <a:endParaRPr lang="ru-RU" dirty="0"/>
          </a:p>
        </p:txBody>
      </p:sp>
    </p:spTree>
    <p:extLst>
      <p:ext uri="{BB962C8B-B14F-4D97-AF65-F5344CB8AC3E}">
        <p14:creationId xmlns:p14="http://schemas.microsoft.com/office/powerpoint/2010/main" val="41854534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BE05E383-7DF3-4CF7-840A-32AC465A1990}" type="slidenum">
              <a:rPr lang="ru-RU" smtClean="0"/>
              <a:t>7</a:t>
            </a:fld>
            <a:endParaRPr lang="ru-RU"/>
          </a:p>
        </p:txBody>
      </p:sp>
    </p:spTree>
    <p:extLst>
      <p:ext uri="{BB962C8B-B14F-4D97-AF65-F5344CB8AC3E}">
        <p14:creationId xmlns:p14="http://schemas.microsoft.com/office/powerpoint/2010/main" val="37602938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143000" y="712788"/>
            <a:ext cx="4572000" cy="3429000"/>
          </a:xfrm>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Прибор основан на принципе измерения силы, необходимой для получения определенной площади сплющивания роговицы</a:t>
            </a:r>
          </a:p>
          <a:p>
            <a:endParaRPr lang="ru-RU" sz="1200" kern="1200" dirty="0" smtClean="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BE05E383-7DF3-4CF7-840A-32AC465A1990}" type="slidenum">
              <a:rPr lang="ru-RU" smtClean="0"/>
              <a:t>8</a:t>
            </a:fld>
            <a:endParaRPr lang="ru-RU"/>
          </a:p>
        </p:txBody>
      </p:sp>
    </p:spTree>
    <p:extLst>
      <p:ext uri="{BB962C8B-B14F-4D97-AF65-F5344CB8AC3E}">
        <p14:creationId xmlns:p14="http://schemas.microsoft.com/office/powerpoint/2010/main" val="14282446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E05E383-7DF3-4CF7-840A-32AC465A1990}" type="slidenum">
              <a:rPr lang="ru-RU" smtClean="0"/>
              <a:t>9</a:t>
            </a:fld>
            <a:endParaRPr lang="ru-RU"/>
          </a:p>
        </p:txBody>
      </p:sp>
    </p:spTree>
    <p:extLst>
      <p:ext uri="{BB962C8B-B14F-4D97-AF65-F5344CB8AC3E}">
        <p14:creationId xmlns:p14="http://schemas.microsoft.com/office/powerpoint/2010/main" val="14282446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E05E383-7DF3-4CF7-840A-32AC465A1990}" type="slidenum">
              <a:rPr lang="ru-RU" smtClean="0"/>
              <a:t>10</a:t>
            </a:fld>
            <a:endParaRPr lang="ru-RU"/>
          </a:p>
        </p:txBody>
      </p:sp>
    </p:spTree>
    <p:extLst>
      <p:ext uri="{BB962C8B-B14F-4D97-AF65-F5344CB8AC3E}">
        <p14:creationId xmlns:p14="http://schemas.microsoft.com/office/powerpoint/2010/main" val="14282446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E05E383-7DF3-4CF7-840A-32AC465A1990}" type="slidenum">
              <a:rPr lang="ru-RU" smtClean="0"/>
              <a:t>11</a:t>
            </a:fld>
            <a:endParaRPr lang="ru-RU"/>
          </a:p>
        </p:txBody>
      </p:sp>
    </p:spTree>
    <p:extLst>
      <p:ext uri="{BB962C8B-B14F-4D97-AF65-F5344CB8AC3E}">
        <p14:creationId xmlns:p14="http://schemas.microsoft.com/office/powerpoint/2010/main" val="14282446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BE05E383-7DF3-4CF7-840A-32AC465A1990}" type="slidenum">
              <a:rPr lang="ru-RU" smtClean="0"/>
              <a:t>12</a:t>
            </a:fld>
            <a:endParaRPr lang="ru-RU"/>
          </a:p>
        </p:txBody>
      </p:sp>
    </p:spTree>
    <p:extLst>
      <p:ext uri="{BB962C8B-B14F-4D97-AF65-F5344CB8AC3E}">
        <p14:creationId xmlns:p14="http://schemas.microsoft.com/office/powerpoint/2010/main" val="10294381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E05E383-7DF3-4CF7-840A-32AC465A1990}" type="slidenum">
              <a:rPr lang="ru-RU" smtClean="0"/>
              <a:t>13</a:t>
            </a:fld>
            <a:endParaRPr lang="ru-RU"/>
          </a:p>
        </p:txBody>
      </p:sp>
    </p:spTree>
    <p:extLst>
      <p:ext uri="{BB962C8B-B14F-4D97-AF65-F5344CB8AC3E}">
        <p14:creationId xmlns:p14="http://schemas.microsoft.com/office/powerpoint/2010/main" val="14282446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E05E383-7DF3-4CF7-840A-32AC465A1990}" type="slidenum">
              <a:rPr lang="ru-RU" smtClean="0"/>
              <a:t>14</a:t>
            </a:fld>
            <a:endParaRPr lang="ru-RU"/>
          </a:p>
        </p:txBody>
      </p:sp>
    </p:spTree>
    <p:extLst>
      <p:ext uri="{BB962C8B-B14F-4D97-AF65-F5344CB8AC3E}">
        <p14:creationId xmlns:p14="http://schemas.microsoft.com/office/powerpoint/2010/main" val="14282446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E05E383-7DF3-4CF7-840A-32AC465A1990}" type="slidenum">
              <a:rPr lang="ru-RU" smtClean="0"/>
              <a:t>15</a:t>
            </a:fld>
            <a:endParaRPr lang="ru-RU"/>
          </a:p>
        </p:txBody>
      </p:sp>
    </p:spTree>
    <p:extLst>
      <p:ext uri="{BB962C8B-B14F-4D97-AF65-F5344CB8AC3E}">
        <p14:creationId xmlns:p14="http://schemas.microsoft.com/office/powerpoint/2010/main" val="14282446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E05E383-7DF3-4CF7-840A-32AC465A1990}" type="slidenum">
              <a:rPr lang="ru-RU" smtClean="0"/>
              <a:t>16</a:t>
            </a:fld>
            <a:endParaRPr lang="ru-RU"/>
          </a:p>
        </p:txBody>
      </p:sp>
    </p:spTree>
    <p:extLst>
      <p:ext uri="{BB962C8B-B14F-4D97-AF65-F5344CB8AC3E}">
        <p14:creationId xmlns:p14="http://schemas.microsoft.com/office/powerpoint/2010/main" val="14282446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E05E383-7DF3-4CF7-840A-32AC465A1990}" type="slidenum">
              <a:rPr lang="ru-RU" smtClean="0"/>
              <a:t>17</a:t>
            </a:fld>
            <a:endParaRPr lang="ru-RU"/>
          </a:p>
        </p:txBody>
      </p:sp>
    </p:spTree>
    <p:extLst>
      <p:ext uri="{BB962C8B-B14F-4D97-AF65-F5344CB8AC3E}">
        <p14:creationId xmlns:p14="http://schemas.microsoft.com/office/powerpoint/2010/main" val="14282446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BE05E383-7DF3-4CF7-840A-32AC465A1990}" type="slidenum">
              <a:rPr lang="ru-RU" smtClean="0"/>
              <a:t>18</a:t>
            </a:fld>
            <a:endParaRPr lang="ru-RU"/>
          </a:p>
        </p:txBody>
      </p:sp>
    </p:spTree>
    <p:extLst>
      <p:ext uri="{BB962C8B-B14F-4D97-AF65-F5344CB8AC3E}">
        <p14:creationId xmlns:p14="http://schemas.microsoft.com/office/powerpoint/2010/main" val="19968485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E05E383-7DF3-4CF7-840A-32AC465A1990}" type="slidenum">
              <a:rPr lang="ru-RU" smtClean="0"/>
              <a:t>19</a:t>
            </a:fld>
            <a:endParaRPr lang="ru-RU"/>
          </a:p>
        </p:txBody>
      </p:sp>
    </p:spTree>
    <p:extLst>
      <p:ext uri="{BB962C8B-B14F-4D97-AF65-F5344CB8AC3E}">
        <p14:creationId xmlns:p14="http://schemas.microsoft.com/office/powerpoint/2010/main" val="14282446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BE05E383-7DF3-4CF7-840A-32AC465A1990}" type="slidenum">
              <a:rPr lang="ru-RU" smtClean="0"/>
              <a:t>20</a:t>
            </a:fld>
            <a:endParaRPr lang="ru-RU"/>
          </a:p>
        </p:txBody>
      </p:sp>
    </p:spTree>
    <p:extLst>
      <p:ext uri="{BB962C8B-B14F-4D97-AF65-F5344CB8AC3E}">
        <p14:creationId xmlns:p14="http://schemas.microsoft.com/office/powerpoint/2010/main" val="4507372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just"/>
            <a:r>
              <a:rPr lang="ru-RU" sz="1200" kern="1200" dirty="0" smtClean="0">
                <a:solidFill>
                  <a:schemeClr val="tx1"/>
                </a:solidFill>
                <a:latin typeface="+mn-lt"/>
                <a:ea typeface="+mn-ea"/>
                <a:cs typeface="+mn-cs"/>
              </a:rPr>
              <a:t>Тонометр </a:t>
            </a:r>
            <a:r>
              <a:rPr lang="ru-RU" sz="1200" kern="1200" dirty="0" err="1" smtClean="0">
                <a:solidFill>
                  <a:schemeClr val="tx1"/>
                </a:solidFill>
                <a:latin typeface="+mn-lt"/>
                <a:ea typeface="+mn-ea"/>
                <a:cs typeface="+mn-cs"/>
              </a:rPr>
              <a:t>Шиотца</a:t>
            </a:r>
            <a:r>
              <a:rPr lang="ru-RU" sz="1200" kern="1200" dirty="0" smtClean="0">
                <a:solidFill>
                  <a:schemeClr val="tx1"/>
                </a:solidFill>
                <a:latin typeface="+mn-lt"/>
                <a:ea typeface="+mn-ea"/>
                <a:cs typeface="+mn-cs"/>
              </a:rPr>
              <a:t> (1905) состоит из трубки, основание которой представляет собой вогнутую пластинку, кривизна ее соответствует кривизне роговицы. Через трубку свободно проходит центральный стержень (плунжер), верхний конец которого сообщается со стрелкой, передвигающейся по шкале прибора. На плунжер надевают грузы различного веса (5,5, 7,5, 10 и 15 г). При тонометрии прибор устанавливают в вертикальном положении на роговице: плунжер, опускаясь, производит вдавление роговой оболочки. Передвижение плунжера посредством специального рычага передается стрелке, отклонения которой отмечают на шкале. Опускание плунжера на 0,05 мм вызывает передвижение стрелки на 1 мм по шкале. Данные, по которым рассчитывались показания тонометра </a:t>
            </a:r>
            <a:r>
              <a:rPr lang="ru-RU" sz="1200" kern="1200" dirty="0" err="1" smtClean="0">
                <a:solidFill>
                  <a:schemeClr val="tx1"/>
                </a:solidFill>
                <a:latin typeface="+mn-lt"/>
                <a:ea typeface="+mn-ea"/>
                <a:cs typeface="+mn-cs"/>
              </a:rPr>
              <a:t>Шиотца</a:t>
            </a:r>
            <a:r>
              <a:rPr lang="ru-RU" sz="1200" kern="1200" dirty="0" smtClean="0">
                <a:solidFill>
                  <a:schemeClr val="tx1"/>
                </a:solidFill>
                <a:latin typeface="+mn-lt"/>
                <a:ea typeface="+mn-ea"/>
                <a:cs typeface="+mn-cs"/>
              </a:rPr>
              <a:t>, были получены автором в экспериментах. </a:t>
            </a:r>
            <a:r>
              <a:rPr lang="ru-RU" sz="1200" kern="1200" dirty="0" err="1" smtClean="0">
                <a:solidFill>
                  <a:schemeClr val="tx1"/>
                </a:solidFill>
                <a:latin typeface="+mn-lt"/>
                <a:ea typeface="+mn-ea"/>
                <a:cs typeface="+mn-cs"/>
              </a:rPr>
              <a:t>Шиотц</a:t>
            </a:r>
            <a:r>
              <a:rPr lang="ru-RU" sz="1200" kern="1200" dirty="0" smtClean="0">
                <a:solidFill>
                  <a:schemeClr val="tx1"/>
                </a:solidFill>
                <a:latin typeface="+mn-lt"/>
                <a:ea typeface="+mn-ea"/>
                <a:cs typeface="+mn-cs"/>
              </a:rPr>
              <a:t> в этих экспериментах измерял внутриглазное давление манометром, соединенным с полостью глазного яблока. Ставя свой тонометр на глаз, соединенный с манометром, </a:t>
            </a:r>
            <a:r>
              <a:rPr lang="ru-RU" sz="1200" kern="1200" dirty="0" err="1" smtClean="0">
                <a:solidFill>
                  <a:schemeClr val="tx1"/>
                </a:solidFill>
                <a:latin typeface="+mn-lt"/>
                <a:ea typeface="+mn-ea"/>
                <a:cs typeface="+mn-cs"/>
              </a:rPr>
              <a:t>Шиотц</a:t>
            </a:r>
            <a:r>
              <a:rPr lang="ru-RU" sz="1200" kern="1200" dirty="0" smtClean="0">
                <a:solidFill>
                  <a:schemeClr val="tx1"/>
                </a:solidFill>
                <a:latin typeface="+mn-lt"/>
                <a:ea typeface="+mn-ea"/>
                <a:cs typeface="+mn-cs"/>
              </a:rPr>
              <a:t> отмечал на шкале прибора его показания при различных степенях </a:t>
            </a:r>
            <a:r>
              <a:rPr lang="ru-RU" sz="1200" kern="1200" dirty="0" err="1" smtClean="0">
                <a:solidFill>
                  <a:schemeClr val="tx1"/>
                </a:solidFill>
                <a:latin typeface="+mn-lt"/>
                <a:ea typeface="+mn-ea"/>
                <a:cs typeface="+mn-cs"/>
              </a:rPr>
              <a:t>офтальмотонуса</a:t>
            </a:r>
            <a:r>
              <a:rPr lang="ru-RU" sz="1200" kern="1200" dirty="0" smtClean="0">
                <a:solidFill>
                  <a:schemeClr val="tx1"/>
                </a:solidFill>
                <a:latin typeface="+mn-lt"/>
                <a:ea typeface="+mn-ea"/>
                <a:cs typeface="+mn-cs"/>
              </a:rPr>
              <a:t>. Тонометр </a:t>
            </a:r>
            <a:r>
              <a:rPr lang="ru-RU" sz="1200" kern="1200" dirty="0" err="1" smtClean="0">
                <a:solidFill>
                  <a:schemeClr val="tx1"/>
                </a:solidFill>
                <a:latin typeface="+mn-lt"/>
                <a:ea typeface="+mn-ea"/>
                <a:cs typeface="+mn-cs"/>
              </a:rPr>
              <a:t>Шиотца</a:t>
            </a:r>
            <a:r>
              <a:rPr lang="ru-RU" sz="1200" kern="1200" dirty="0" smtClean="0">
                <a:solidFill>
                  <a:schemeClr val="tx1"/>
                </a:solidFill>
                <a:latin typeface="+mn-lt"/>
                <a:ea typeface="+mn-ea"/>
                <a:cs typeface="+mn-cs"/>
              </a:rPr>
              <a:t> прост в обращении, поэтому он получил распространение в клинической практике за рубежом. Однако по своей точности он значительно уступает тонометру </a:t>
            </a:r>
            <a:r>
              <a:rPr lang="ru-RU" sz="1200" kern="1200" dirty="0" err="1" smtClean="0">
                <a:solidFill>
                  <a:schemeClr val="tx1"/>
                </a:solidFill>
                <a:latin typeface="+mn-lt"/>
                <a:ea typeface="+mn-ea"/>
                <a:cs typeface="+mn-cs"/>
              </a:rPr>
              <a:t>Маклакова</a:t>
            </a:r>
            <a:r>
              <a:rPr lang="ru-RU" sz="1200" kern="1200" dirty="0" smtClean="0">
                <a:solidFill>
                  <a:schemeClr val="tx1"/>
                </a:solidFill>
                <a:latin typeface="+mn-lt"/>
                <a:ea typeface="+mn-ea"/>
                <a:cs typeface="+mn-cs"/>
              </a:rPr>
              <a:t> и другим </a:t>
            </a:r>
            <a:r>
              <a:rPr lang="ru-RU" sz="1200" kern="1200" dirty="0" err="1" smtClean="0">
                <a:solidFill>
                  <a:schemeClr val="tx1"/>
                </a:solidFill>
                <a:latin typeface="+mn-lt"/>
                <a:ea typeface="+mn-ea"/>
                <a:cs typeface="+mn-cs"/>
              </a:rPr>
              <a:t>апланационным</a:t>
            </a:r>
            <a:r>
              <a:rPr lang="ru-RU" sz="1200" kern="1200" dirty="0" smtClean="0">
                <a:solidFill>
                  <a:schemeClr val="tx1"/>
                </a:solidFill>
                <a:latin typeface="+mn-lt"/>
                <a:ea typeface="+mn-ea"/>
                <a:cs typeface="+mn-cs"/>
              </a:rPr>
              <a:t> тонометрам. Помимо этого, показания </a:t>
            </a:r>
            <a:r>
              <a:rPr lang="ru-RU" sz="1200" kern="1200" dirty="0" err="1" smtClean="0">
                <a:solidFill>
                  <a:schemeClr val="tx1"/>
                </a:solidFill>
                <a:latin typeface="+mn-lt"/>
                <a:ea typeface="+mn-ea"/>
                <a:cs typeface="+mn-cs"/>
              </a:rPr>
              <a:t>импрессионных</a:t>
            </a:r>
            <a:r>
              <a:rPr lang="ru-RU" sz="1200" kern="1200" dirty="0" smtClean="0">
                <a:solidFill>
                  <a:schemeClr val="tx1"/>
                </a:solidFill>
                <a:latin typeface="+mn-lt"/>
                <a:ea typeface="+mn-ea"/>
                <a:cs typeface="+mn-cs"/>
              </a:rPr>
              <a:t> тонометров, к которым относится и тонометр </a:t>
            </a:r>
            <a:r>
              <a:rPr lang="ru-RU" sz="1200" kern="1200" dirty="0" err="1" smtClean="0">
                <a:solidFill>
                  <a:schemeClr val="tx1"/>
                </a:solidFill>
                <a:latin typeface="+mn-lt"/>
                <a:ea typeface="+mn-ea"/>
                <a:cs typeface="+mn-cs"/>
              </a:rPr>
              <a:t>Шиотца</a:t>
            </a:r>
            <a:r>
              <a:rPr lang="ru-RU" sz="1200" kern="1200" dirty="0" smtClean="0">
                <a:solidFill>
                  <a:schemeClr val="tx1"/>
                </a:solidFill>
                <a:latin typeface="+mn-lt"/>
                <a:ea typeface="+mn-ea"/>
                <a:cs typeface="+mn-cs"/>
              </a:rPr>
              <a:t>, не могут быть рассчитаны теоретическим путем. К существенным недостаткам тонометров </a:t>
            </a:r>
            <a:r>
              <a:rPr lang="ru-RU" sz="1200" kern="1200" dirty="0" err="1" smtClean="0">
                <a:solidFill>
                  <a:schemeClr val="tx1"/>
                </a:solidFill>
                <a:latin typeface="+mn-lt"/>
                <a:ea typeface="+mn-ea"/>
                <a:cs typeface="+mn-cs"/>
              </a:rPr>
              <a:t>Шиотца</a:t>
            </a:r>
            <a:r>
              <a:rPr lang="ru-RU" sz="1200" kern="1200" dirty="0" smtClean="0">
                <a:solidFill>
                  <a:schemeClr val="tx1"/>
                </a:solidFill>
                <a:latin typeface="+mn-lt"/>
                <a:ea typeface="+mn-ea"/>
                <a:cs typeface="+mn-cs"/>
              </a:rPr>
              <a:t> относится трудность стандартизации этих приборов. Несмотря на существование комитета по стандартизации тонометров </a:t>
            </a:r>
            <a:r>
              <a:rPr lang="ru-RU" sz="1200" kern="1200" dirty="0" err="1" smtClean="0">
                <a:solidFill>
                  <a:schemeClr val="tx1"/>
                </a:solidFill>
                <a:latin typeface="+mn-lt"/>
                <a:ea typeface="+mn-ea"/>
                <a:cs typeface="+mn-cs"/>
              </a:rPr>
              <a:t>Шиотца</a:t>
            </a:r>
            <a:r>
              <a:rPr lang="ru-RU" sz="1200" kern="1200" dirty="0" smtClean="0">
                <a:solidFill>
                  <a:schemeClr val="tx1"/>
                </a:solidFill>
                <a:latin typeface="+mn-lt"/>
                <a:ea typeface="+mn-ea"/>
                <a:cs typeface="+mn-cs"/>
              </a:rPr>
              <a:t> и специальных станций по их выверке в Европе и Америке, до сих пор не удалось достигнуть точной стандартизации этих тонометров, а поэтому показания различных экземпляров тонометров </a:t>
            </a:r>
            <a:r>
              <a:rPr lang="ru-RU" sz="1200" kern="1200" dirty="0" err="1" smtClean="0">
                <a:solidFill>
                  <a:schemeClr val="tx1"/>
                </a:solidFill>
                <a:latin typeface="+mn-lt"/>
                <a:ea typeface="+mn-ea"/>
                <a:cs typeface="+mn-cs"/>
              </a:rPr>
              <a:t>Шиотца</a:t>
            </a:r>
            <a:r>
              <a:rPr lang="ru-RU" sz="1200" kern="1200" dirty="0" smtClean="0">
                <a:solidFill>
                  <a:schemeClr val="tx1"/>
                </a:solidFill>
                <a:latin typeface="+mn-lt"/>
                <a:ea typeface="+mn-ea"/>
                <a:cs typeface="+mn-cs"/>
              </a:rPr>
              <a:t> не вполне идентичны.</a:t>
            </a:r>
          </a:p>
          <a:p>
            <a:pPr algn="just"/>
            <a:endParaRPr lang="ru-RU" sz="1200" kern="1200" dirty="0" smtClean="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BE05E383-7DF3-4CF7-840A-32AC465A1990}" type="slidenum">
              <a:rPr lang="ru-RU" smtClean="0"/>
              <a:t>21</a:t>
            </a:fld>
            <a:endParaRPr lang="ru-RU"/>
          </a:p>
        </p:txBody>
      </p:sp>
    </p:spTree>
    <p:extLst>
      <p:ext uri="{BB962C8B-B14F-4D97-AF65-F5344CB8AC3E}">
        <p14:creationId xmlns:p14="http://schemas.microsoft.com/office/powerpoint/2010/main" val="10951466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BE05E383-7DF3-4CF7-840A-32AC465A1990}" type="slidenum">
              <a:rPr lang="ru-RU" smtClean="0"/>
              <a:t>22</a:t>
            </a:fld>
            <a:endParaRPr lang="ru-RU"/>
          </a:p>
        </p:txBody>
      </p:sp>
    </p:spTree>
    <p:extLst>
      <p:ext uri="{BB962C8B-B14F-4D97-AF65-F5344CB8AC3E}">
        <p14:creationId xmlns:p14="http://schemas.microsoft.com/office/powerpoint/2010/main" val="8603662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BE05E383-7DF3-4CF7-840A-32AC465A1990}" type="slidenum">
              <a:rPr lang="ru-RU" smtClean="0"/>
              <a:t>23</a:t>
            </a:fld>
            <a:endParaRPr lang="ru-RU"/>
          </a:p>
        </p:txBody>
      </p:sp>
    </p:spTree>
    <p:extLst>
      <p:ext uri="{BB962C8B-B14F-4D97-AF65-F5344CB8AC3E}">
        <p14:creationId xmlns:p14="http://schemas.microsoft.com/office/powerpoint/2010/main" val="19463549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BE05E383-7DF3-4CF7-840A-32AC465A1990}" type="slidenum">
              <a:rPr lang="ru-RU" smtClean="0"/>
              <a:t>24</a:t>
            </a:fld>
            <a:endParaRPr lang="ru-RU"/>
          </a:p>
        </p:txBody>
      </p:sp>
    </p:spTree>
    <p:extLst>
      <p:ext uri="{BB962C8B-B14F-4D97-AF65-F5344CB8AC3E}">
        <p14:creationId xmlns:p14="http://schemas.microsoft.com/office/powerpoint/2010/main" val="15006685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BE05E383-7DF3-4CF7-840A-32AC465A1990}" type="slidenum">
              <a:rPr lang="ru-RU" smtClean="0"/>
              <a:t>25</a:t>
            </a:fld>
            <a:endParaRPr lang="ru-RU"/>
          </a:p>
        </p:txBody>
      </p:sp>
    </p:spTree>
    <p:extLst>
      <p:ext uri="{BB962C8B-B14F-4D97-AF65-F5344CB8AC3E}">
        <p14:creationId xmlns:p14="http://schemas.microsoft.com/office/powerpoint/2010/main" val="18081205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just"/>
            <a:r>
              <a:rPr lang="ru-RU" sz="1200" kern="1200" dirty="0" err="1" smtClean="0">
                <a:solidFill>
                  <a:schemeClr val="tx1"/>
                </a:solidFill>
                <a:latin typeface="+mn-lt"/>
                <a:ea typeface="+mn-ea"/>
                <a:cs typeface="+mn-cs"/>
              </a:rPr>
              <a:t>Тонография</a:t>
            </a:r>
            <a:r>
              <a:rPr lang="ru-RU" sz="1200" kern="1200" dirty="0" smtClean="0">
                <a:solidFill>
                  <a:schemeClr val="tx1"/>
                </a:solidFill>
                <a:latin typeface="+mn-lt"/>
                <a:ea typeface="+mn-ea"/>
                <a:cs typeface="+mn-cs"/>
              </a:rPr>
              <a:t> представляет собой метод измерения и регистрации </a:t>
            </a:r>
            <a:r>
              <a:rPr lang="ru-RU" dirty="0" smtClean="0"/>
              <a:t>ВГД</a:t>
            </a:r>
            <a:r>
              <a:rPr lang="ru-RU" sz="1200" kern="1200" dirty="0" smtClean="0">
                <a:solidFill>
                  <a:schemeClr val="tx1"/>
                </a:solidFill>
                <a:latin typeface="+mn-lt"/>
                <a:ea typeface="+mn-ea"/>
                <a:cs typeface="+mn-cs"/>
              </a:rPr>
              <a:t>, позволяющий определять состояние оттока внутриглазной жидкости. Этот метод предложен </a:t>
            </a:r>
            <a:r>
              <a:rPr lang="ru-RU" sz="1200" kern="1200" dirty="0" err="1" smtClean="0">
                <a:solidFill>
                  <a:schemeClr val="tx1"/>
                </a:solidFill>
                <a:latin typeface="+mn-lt"/>
                <a:ea typeface="+mn-ea"/>
                <a:cs typeface="+mn-cs"/>
              </a:rPr>
              <a:t>Мозес</a:t>
            </a:r>
            <a:r>
              <a:rPr lang="ru-RU" sz="1200" kern="1200" dirty="0" smtClean="0">
                <a:solidFill>
                  <a:schemeClr val="tx1"/>
                </a:solidFill>
                <a:latin typeface="+mn-lt"/>
                <a:ea typeface="+mn-ea"/>
                <a:cs typeface="+mn-cs"/>
              </a:rPr>
              <a:t> и Бруно (</a:t>
            </a:r>
            <a:r>
              <a:rPr lang="ru-RU" sz="1200" kern="1200" dirty="0" err="1" smtClean="0">
                <a:solidFill>
                  <a:schemeClr val="tx1"/>
                </a:solidFill>
                <a:latin typeface="+mn-lt"/>
                <a:ea typeface="+mn-ea"/>
                <a:cs typeface="+mn-cs"/>
              </a:rPr>
              <a:t>R</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Moses</a:t>
            </a:r>
            <a:r>
              <a:rPr lang="ru-RU" sz="1200" kern="1200" dirty="0" smtClean="0">
                <a:solidFill>
                  <a:schemeClr val="tx1"/>
                </a:solidFill>
                <a:latin typeface="+mn-lt"/>
                <a:ea typeface="+mn-ea"/>
                <a:cs typeface="+mn-cs"/>
              </a:rPr>
              <a:t> и М. </a:t>
            </a:r>
            <a:r>
              <a:rPr lang="ru-RU" sz="1200" kern="1200" dirty="0" err="1" smtClean="0">
                <a:solidFill>
                  <a:schemeClr val="tx1"/>
                </a:solidFill>
                <a:latin typeface="+mn-lt"/>
                <a:ea typeface="+mn-ea"/>
                <a:cs typeface="+mn-cs"/>
              </a:rPr>
              <a:t>Bruno</a:t>
            </a:r>
            <a:r>
              <a:rPr lang="ru-RU" sz="1200" kern="1200" dirty="0" smtClean="0">
                <a:solidFill>
                  <a:schemeClr val="tx1"/>
                </a:solidFill>
                <a:latin typeface="+mn-lt"/>
                <a:ea typeface="+mn-ea"/>
                <a:cs typeface="+mn-cs"/>
              </a:rPr>
              <a:t>, 1950) и независимо от них М. Грантом (М. </a:t>
            </a:r>
            <a:r>
              <a:rPr lang="ru-RU" sz="1200" kern="1200" dirty="0" err="1" smtClean="0">
                <a:solidFill>
                  <a:schemeClr val="tx1"/>
                </a:solidFill>
                <a:latin typeface="+mn-lt"/>
                <a:ea typeface="+mn-ea"/>
                <a:cs typeface="+mn-cs"/>
              </a:rPr>
              <a:t>Grant</a:t>
            </a:r>
            <a:r>
              <a:rPr lang="ru-RU" sz="1200" kern="1200" dirty="0" smtClean="0">
                <a:solidFill>
                  <a:schemeClr val="tx1"/>
                </a:solidFill>
                <a:latin typeface="+mn-lt"/>
                <a:ea typeface="+mn-ea"/>
                <a:cs typeface="+mn-cs"/>
              </a:rPr>
              <a:t>, 1950). При </a:t>
            </a:r>
            <a:r>
              <a:rPr lang="ru-RU" sz="1200" kern="1200" dirty="0" err="1" smtClean="0">
                <a:solidFill>
                  <a:schemeClr val="tx1"/>
                </a:solidFill>
                <a:latin typeface="+mn-lt"/>
                <a:ea typeface="+mn-ea"/>
                <a:cs typeface="+mn-cs"/>
              </a:rPr>
              <a:t>тонографии</a:t>
            </a:r>
            <a:r>
              <a:rPr lang="ru-RU" sz="1200" kern="1200" dirty="0" smtClean="0">
                <a:solidFill>
                  <a:schemeClr val="tx1"/>
                </a:solidFill>
                <a:latin typeface="+mn-lt"/>
                <a:ea typeface="+mn-ea"/>
                <a:cs typeface="+mn-cs"/>
              </a:rPr>
              <a:t> электронный тонометр устанавливается на роговице исследуемого глаза, как это обычно делается при тонометрии, но в отличие от нее датчик тонометра удерживается на роговице в течение 4–6 минут и более. Таким образом, </a:t>
            </a:r>
            <a:r>
              <a:rPr lang="ru-RU" sz="1200" kern="1200" dirty="0" err="1" smtClean="0">
                <a:solidFill>
                  <a:schemeClr val="tx1"/>
                </a:solidFill>
                <a:latin typeface="+mn-lt"/>
                <a:ea typeface="+mn-ea"/>
                <a:cs typeface="+mn-cs"/>
              </a:rPr>
              <a:t>тонография</a:t>
            </a:r>
            <a:r>
              <a:rPr lang="ru-RU" sz="1200" kern="1200" dirty="0" smtClean="0">
                <a:solidFill>
                  <a:schemeClr val="tx1"/>
                </a:solidFill>
                <a:latin typeface="+mn-lt"/>
                <a:ea typeface="+mn-ea"/>
                <a:cs typeface="+mn-cs"/>
              </a:rPr>
              <a:t> представляет собой как бы сочетание тонометрии с одновременной длительной компрессией глазного яблока весом тонометра. При наложении тонометра на глаз сначала происходит повышение ВГД. Увеличение </a:t>
            </a:r>
            <a:r>
              <a:rPr lang="ru-RU" sz="1200" kern="1200" dirty="0" err="1" smtClean="0">
                <a:solidFill>
                  <a:schemeClr val="tx1"/>
                </a:solidFill>
                <a:latin typeface="+mn-lt"/>
                <a:ea typeface="+mn-ea"/>
                <a:cs typeface="+mn-cs"/>
              </a:rPr>
              <a:t>офтальмотонуса</a:t>
            </a:r>
            <a:r>
              <a:rPr lang="ru-RU" sz="1200" kern="1200" dirty="0" smtClean="0">
                <a:solidFill>
                  <a:schemeClr val="tx1"/>
                </a:solidFill>
                <a:latin typeface="+mn-lt"/>
                <a:ea typeface="+mn-ea"/>
                <a:cs typeface="+mn-cs"/>
              </a:rPr>
              <a:t> вызывает усиление оттока жидкости из глаза, что приводит к постепенному понижению ВГД. В течение того времени, пока датчик тонометра давит на роговицу, происходит постепенное снижение ВГД, причем степень этого снижения различна у здоровых лиц и у больных глаукомой, что находит отражение в характере </a:t>
            </a:r>
            <a:r>
              <a:rPr lang="ru-RU" sz="1200" kern="1200" dirty="0" err="1" smtClean="0">
                <a:solidFill>
                  <a:schemeClr val="tx1"/>
                </a:solidFill>
                <a:latin typeface="+mn-lt"/>
                <a:ea typeface="+mn-ea"/>
                <a:cs typeface="+mn-cs"/>
              </a:rPr>
              <a:t>тонографической</a:t>
            </a:r>
            <a:r>
              <a:rPr lang="ru-RU" sz="1200" kern="1200" dirty="0" smtClean="0">
                <a:solidFill>
                  <a:schemeClr val="tx1"/>
                </a:solidFill>
                <a:latin typeface="+mn-lt"/>
                <a:ea typeface="+mn-ea"/>
                <a:cs typeface="+mn-cs"/>
              </a:rPr>
              <a:t> кривой. Степень снижения </a:t>
            </a:r>
            <a:r>
              <a:rPr lang="ru-RU" sz="1200" kern="1200" dirty="0" err="1" smtClean="0">
                <a:solidFill>
                  <a:schemeClr val="tx1"/>
                </a:solidFill>
                <a:latin typeface="+mn-lt"/>
                <a:ea typeface="+mn-ea"/>
                <a:cs typeface="+mn-cs"/>
              </a:rPr>
              <a:t>офтальмотонуса</a:t>
            </a:r>
            <a:r>
              <a:rPr lang="ru-RU" sz="1200" kern="1200" dirty="0" smtClean="0">
                <a:solidFill>
                  <a:schemeClr val="tx1"/>
                </a:solidFill>
                <a:latin typeface="+mn-lt"/>
                <a:ea typeface="+mn-ea"/>
                <a:cs typeface="+mn-cs"/>
              </a:rPr>
              <a:t> при </a:t>
            </a:r>
            <a:r>
              <a:rPr lang="ru-RU" sz="1200" kern="1200" dirty="0" err="1" smtClean="0">
                <a:solidFill>
                  <a:schemeClr val="tx1"/>
                </a:solidFill>
                <a:latin typeface="+mn-lt"/>
                <a:ea typeface="+mn-ea"/>
                <a:cs typeface="+mn-cs"/>
              </a:rPr>
              <a:t>тонографии</a:t>
            </a:r>
            <a:r>
              <a:rPr lang="ru-RU" sz="1200" kern="1200" dirty="0" smtClean="0">
                <a:solidFill>
                  <a:schemeClr val="tx1"/>
                </a:solidFill>
                <a:latin typeface="+mn-lt"/>
                <a:ea typeface="+mn-ea"/>
                <a:cs typeface="+mn-cs"/>
              </a:rPr>
              <a:t> определяется величиной объема водянистой влаги, вытесняемой из глаза, что в свою очередь зависит от состояния путей оттока (Грант, 1950, 1955). Графическая регистрация изменения ВГД достигается путем присоединения к тонометру регистрирующего приспособления, при помощи которого все измерения, производимые электронным тонометром, записываются на движущейся бумажной ленте. По произведенной записи, используя специальные таблицы </a:t>
            </a:r>
            <a:r>
              <a:rPr lang="ru-RU" sz="1200" kern="1200" dirty="0" err="1" smtClean="0">
                <a:solidFill>
                  <a:schemeClr val="tx1"/>
                </a:solidFill>
                <a:latin typeface="+mn-lt"/>
                <a:ea typeface="+mn-ea"/>
                <a:cs typeface="+mn-cs"/>
              </a:rPr>
              <a:t>Фриденвальда</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Мозес</a:t>
            </a:r>
            <a:r>
              <a:rPr lang="ru-RU" sz="1200" kern="1200" dirty="0" smtClean="0">
                <a:solidFill>
                  <a:schemeClr val="tx1"/>
                </a:solidFill>
                <a:latin typeface="+mn-lt"/>
                <a:ea typeface="+mn-ea"/>
                <a:cs typeface="+mn-cs"/>
              </a:rPr>
              <a:t> и Беккер (</a:t>
            </a:r>
            <a:r>
              <a:rPr lang="ru-RU" sz="1200" kern="1200" dirty="0" err="1" smtClean="0">
                <a:solidFill>
                  <a:schemeClr val="tx1"/>
                </a:solidFill>
                <a:latin typeface="+mn-lt"/>
                <a:ea typeface="+mn-ea"/>
                <a:cs typeface="+mn-cs"/>
              </a:rPr>
              <a:t>R</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Moses</a:t>
            </a:r>
            <a:r>
              <a:rPr lang="ru-RU" sz="1200" kern="1200" dirty="0" smtClean="0">
                <a:solidFill>
                  <a:schemeClr val="tx1"/>
                </a:solidFill>
                <a:latin typeface="+mn-lt"/>
                <a:ea typeface="+mn-ea"/>
                <a:cs typeface="+mn-cs"/>
              </a:rPr>
              <a:t> и В. </a:t>
            </a:r>
            <a:r>
              <a:rPr lang="ru-RU" sz="1200" kern="1200" dirty="0" err="1" smtClean="0">
                <a:solidFill>
                  <a:schemeClr val="tx1"/>
                </a:solidFill>
                <a:latin typeface="+mn-lt"/>
                <a:ea typeface="+mn-ea"/>
                <a:cs typeface="+mn-cs"/>
              </a:rPr>
              <a:t>Becker</a:t>
            </a:r>
            <a:r>
              <a:rPr lang="ru-RU" sz="1200" kern="1200" dirty="0" smtClean="0">
                <a:solidFill>
                  <a:schemeClr val="tx1"/>
                </a:solidFill>
                <a:latin typeface="+mn-lt"/>
                <a:ea typeface="+mn-ea"/>
                <a:cs typeface="+mn-cs"/>
              </a:rPr>
              <a:t>, 1958)], можно определять ВГД (до приставления тонометра к глазу) — P0, ВГД в каждый момент исследования — </a:t>
            </a:r>
            <a:r>
              <a:rPr lang="ru-RU" sz="1200" kern="1200" dirty="0" err="1" smtClean="0">
                <a:solidFill>
                  <a:schemeClr val="tx1"/>
                </a:solidFill>
                <a:latin typeface="+mn-lt"/>
                <a:ea typeface="+mn-ea"/>
                <a:cs typeface="+mn-cs"/>
              </a:rPr>
              <a:t>Pt</a:t>
            </a:r>
            <a:r>
              <a:rPr lang="ru-RU" sz="1200" kern="1200" dirty="0" smtClean="0">
                <a:solidFill>
                  <a:schemeClr val="tx1"/>
                </a:solidFill>
                <a:latin typeface="+mn-lt"/>
                <a:ea typeface="+mn-ea"/>
                <a:cs typeface="+mn-cs"/>
              </a:rPr>
              <a:t> и изменения объема глазного яблока за период исследования — AV. Расчет производится по формуле: где: С — коэффициент легкости оттока, показывающий количество кубических миллиметров внутриглазной жидкости, оттекающей из глаза за минуту на 1 мм рт. ст. фильтрующего давления; АV — разность объемов в начале и в конце исследования; </a:t>
            </a:r>
            <a:r>
              <a:rPr lang="ru-RU" sz="1200" kern="1200" dirty="0" err="1" smtClean="0">
                <a:solidFill>
                  <a:schemeClr val="tx1"/>
                </a:solidFill>
                <a:latin typeface="+mn-lt"/>
                <a:ea typeface="+mn-ea"/>
                <a:cs typeface="+mn-cs"/>
              </a:rPr>
              <a:t>Pt</a:t>
            </a:r>
            <a:r>
              <a:rPr lang="ru-RU" sz="1200" kern="1200" dirty="0" smtClean="0">
                <a:solidFill>
                  <a:schemeClr val="tx1"/>
                </a:solidFill>
                <a:latin typeface="+mn-lt"/>
                <a:ea typeface="+mn-ea"/>
                <a:cs typeface="+mn-cs"/>
              </a:rPr>
              <a:t> — среднее арифметическое из величин тонометрического давления; Р0 — исходное (истинное) ВГД; </a:t>
            </a:r>
            <a:r>
              <a:rPr lang="ru-RU" sz="1200" kern="1200" dirty="0" err="1" smtClean="0">
                <a:solidFill>
                  <a:schemeClr val="tx1"/>
                </a:solidFill>
                <a:latin typeface="+mn-lt"/>
                <a:ea typeface="+mn-ea"/>
                <a:cs typeface="+mn-cs"/>
              </a:rPr>
              <a:t>t</a:t>
            </a:r>
            <a:r>
              <a:rPr lang="ru-RU" sz="1200" kern="1200" dirty="0" smtClean="0">
                <a:solidFill>
                  <a:schemeClr val="tx1"/>
                </a:solidFill>
                <a:latin typeface="+mn-lt"/>
                <a:ea typeface="+mn-ea"/>
                <a:cs typeface="+mn-cs"/>
              </a:rPr>
              <a:t> — время исследования в мин. Поданным Е. </a:t>
            </a:r>
            <a:r>
              <a:rPr lang="ru-RU" sz="1200" kern="1200" dirty="0" err="1" smtClean="0">
                <a:solidFill>
                  <a:schemeClr val="tx1"/>
                </a:solidFill>
                <a:latin typeface="+mn-lt"/>
                <a:ea typeface="+mn-ea"/>
                <a:cs typeface="+mn-cs"/>
              </a:rPr>
              <a:t>Линнера</a:t>
            </a:r>
            <a:r>
              <a:rPr lang="ru-RU" sz="1200" kern="1200" dirty="0" smtClean="0">
                <a:solidFill>
                  <a:schemeClr val="tx1"/>
                </a:solidFill>
                <a:latin typeface="+mn-lt"/>
                <a:ea typeface="+mn-ea"/>
                <a:cs typeface="+mn-cs"/>
              </a:rPr>
              <a:t> (Е. </a:t>
            </a:r>
            <a:r>
              <a:rPr lang="ru-RU" sz="1200" kern="1200" dirty="0" err="1" smtClean="0">
                <a:solidFill>
                  <a:schemeClr val="tx1"/>
                </a:solidFill>
                <a:latin typeface="+mn-lt"/>
                <a:ea typeface="+mn-ea"/>
                <a:cs typeface="+mn-cs"/>
              </a:rPr>
              <a:t>Linner</a:t>
            </a:r>
            <a:r>
              <a:rPr lang="ru-RU" sz="1200" kern="1200" dirty="0" smtClean="0">
                <a:solidFill>
                  <a:schemeClr val="tx1"/>
                </a:solidFill>
                <a:latin typeface="+mn-lt"/>
                <a:ea typeface="+mn-ea"/>
                <a:cs typeface="+mn-cs"/>
              </a:rPr>
              <a:t>, 1954), во время </a:t>
            </a:r>
            <a:r>
              <a:rPr lang="ru-RU" sz="1200" kern="1200" dirty="0" err="1" smtClean="0">
                <a:solidFill>
                  <a:schemeClr val="tx1"/>
                </a:solidFill>
                <a:latin typeface="+mn-lt"/>
                <a:ea typeface="+mn-ea"/>
                <a:cs typeface="+mn-cs"/>
              </a:rPr>
              <a:t>тонографии</a:t>
            </a:r>
            <a:r>
              <a:rPr lang="ru-RU" sz="1200" kern="1200" dirty="0" smtClean="0">
                <a:solidFill>
                  <a:schemeClr val="tx1"/>
                </a:solidFill>
                <a:latin typeface="+mn-lt"/>
                <a:ea typeface="+mn-ea"/>
                <a:cs typeface="+mn-cs"/>
              </a:rPr>
              <a:t> происходит повышение давления крови в </a:t>
            </a:r>
            <a:r>
              <a:rPr lang="ru-RU" sz="1200" kern="1200" dirty="0" err="1" smtClean="0">
                <a:solidFill>
                  <a:schemeClr val="tx1"/>
                </a:solidFill>
                <a:latin typeface="+mn-lt"/>
                <a:ea typeface="+mn-ea"/>
                <a:cs typeface="+mn-cs"/>
              </a:rPr>
              <a:t>эписклеральных</a:t>
            </a:r>
            <a:r>
              <a:rPr lang="ru-RU" sz="1200" kern="1200" dirty="0" smtClean="0">
                <a:solidFill>
                  <a:schemeClr val="tx1"/>
                </a:solidFill>
                <a:latin typeface="+mn-lt"/>
                <a:ea typeface="+mn-ea"/>
                <a:cs typeface="+mn-cs"/>
              </a:rPr>
              <a:t> венах, составляющее в среднем 1,25 мм рт. ст., что учитывается в приведенной формуле. Вычисляют также сопротивление оттоку и минутный объем оттекающей влаги. Сопротивление оттоку — величина, обратная С, т. е. под этим термином понимается величина фильтрующего давления в мм рт. ст., которая необходима для фильтрации из глаза 1 мм</a:t>
            </a:r>
            <a:r>
              <a:rPr lang="ru-RU" sz="1200" kern="1200" baseline="30000" dirty="0" smtClean="0">
                <a:solidFill>
                  <a:schemeClr val="tx1"/>
                </a:solidFill>
                <a:latin typeface="+mn-lt"/>
                <a:ea typeface="+mn-ea"/>
                <a:cs typeface="+mn-cs"/>
              </a:rPr>
              <a:t>3</a:t>
            </a:r>
            <a:r>
              <a:rPr lang="ru-RU" sz="1200" kern="1200" dirty="0" smtClean="0">
                <a:solidFill>
                  <a:schemeClr val="tx1"/>
                </a:solidFill>
                <a:latin typeface="+mn-lt"/>
                <a:ea typeface="+mn-ea"/>
                <a:cs typeface="+mn-cs"/>
              </a:rPr>
              <a:t> влаги в мин. Минутный объем жидкости, оттекающей из глаза, рассчитывают по формуле: где: </a:t>
            </a:r>
            <a:r>
              <a:rPr lang="ru-RU" sz="1200" kern="1200" dirty="0" err="1" smtClean="0">
                <a:solidFill>
                  <a:schemeClr val="tx1"/>
                </a:solidFill>
                <a:latin typeface="+mn-lt"/>
                <a:ea typeface="+mn-ea"/>
                <a:cs typeface="+mn-cs"/>
              </a:rPr>
              <a:t>F</a:t>
            </a:r>
            <a:r>
              <a:rPr lang="ru-RU" sz="1200" kern="1200" dirty="0" smtClean="0">
                <a:solidFill>
                  <a:schemeClr val="tx1"/>
                </a:solidFill>
                <a:latin typeface="+mn-lt"/>
                <a:ea typeface="+mn-ea"/>
                <a:cs typeface="+mn-cs"/>
              </a:rPr>
              <a:t> — количество жидкости в мм</a:t>
            </a:r>
            <a:r>
              <a:rPr lang="ru-RU" sz="1200" kern="1200" baseline="30000" dirty="0" smtClean="0">
                <a:solidFill>
                  <a:schemeClr val="tx1"/>
                </a:solidFill>
                <a:latin typeface="+mn-lt"/>
                <a:ea typeface="+mn-ea"/>
                <a:cs typeface="+mn-cs"/>
              </a:rPr>
              <a:t>3</a:t>
            </a:r>
            <a:r>
              <a:rPr lang="ru-RU" sz="1200" kern="1200" dirty="0" smtClean="0">
                <a:solidFill>
                  <a:schemeClr val="tx1"/>
                </a:solidFill>
                <a:latin typeface="+mn-lt"/>
                <a:ea typeface="+mn-ea"/>
                <a:cs typeface="+mn-cs"/>
              </a:rPr>
              <a:t>, оттекающей из глаза за минуту; Р</a:t>
            </a:r>
            <a:r>
              <a:rPr lang="ru-RU" sz="1200" kern="1200" baseline="-25000" dirty="0" smtClean="0">
                <a:solidFill>
                  <a:schemeClr val="tx1"/>
                </a:solidFill>
                <a:latin typeface="+mn-lt"/>
                <a:ea typeface="+mn-ea"/>
                <a:cs typeface="+mn-cs"/>
              </a:rPr>
              <a:t>0</a:t>
            </a:r>
            <a:r>
              <a:rPr lang="ru-RU" sz="1200" kern="1200" dirty="0" smtClean="0">
                <a:solidFill>
                  <a:schemeClr val="tx1"/>
                </a:solidFill>
                <a:latin typeface="+mn-lt"/>
                <a:ea typeface="+mn-ea"/>
                <a:cs typeface="+mn-cs"/>
              </a:rPr>
              <a:t>— исходное ВГД; </a:t>
            </a:r>
            <a:r>
              <a:rPr lang="ru-RU" sz="1200" kern="1200" dirty="0" err="1" smtClean="0">
                <a:solidFill>
                  <a:schemeClr val="tx1"/>
                </a:solidFill>
                <a:latin typeface="+mn-lt"/>
                <a:ea typeface="+mn-ea"/>
                <a:cs typeface="+mn-cs"/>
              </a:rPr>
              <a:t>Pv</a:t>
            </a:r>
            <a:r>
              <a:rPr lang="ru-RU" sz="1200" kern="1200" dirty="0" smtClean="0">
                <a:solidFill>
                  <a:schemeClr val="tx1"/>
                </a:solidFill>
                <a:latin typeface="+mn-lt"/>
                <a:ea typeface="+mn-ea"/>
                <a:cs typeface="+mn-cs"/>
              </a:rPr>
              <a:t>— давление в </a:t>
            </a:r>
            <a:r>
              <a:rPr lang="ru-RU" sz="1200" kern="1200" dirty="0" err="1" smtClean="0">
                <a:solidFill>
                  <a:schemeClr val="tx1"/>
                </a:solidFill>
                <a:latin typeface="+mn-lt"/>
                <a:ea typeface="+mn-ea"/>
                <a:cs typeface="+mn-cs"/>
              </a:rPr>
              <a:t>эписклеральных</a:t>
            </a:r>
            <a:r>
              <a:rPr lang="ru-RU" sz="1200" kern="1200" dirty="0" smtClean="0">
                <a:solidFill>
                  <a:schemeClr val="tx1"/>
                </a:solidFill>
                <a:latin typeface="+mn-lt"/>
                <a:ea typeface="+mn-ea"/>
                <a:cs typeface="+mn-cs"/>
              </a:rPr>
              <a:t> венах (в среднем оно составляет 10 мм рт. ст.). По данным Беккера с соавторами (В. </a:t>
            </a:r>
            <a:r>
              <a:rPr lang="ru-RU" sz="1200" kern="1200" dirty="0" err="1" smtClean="0">
                <a:solidFill>
                  <a:schemeClr val="tx1"/>
                </a:solidFill>
                <a:latin typeface="+mn-lt"/>
                <a:ea typeface="+mn-ea"/>
                <a:cs typeface="+mn-cs"/>
              </a:rPr>
              <a:t>Becker</a:t>
            </a:r>
            <a:r>
              <a:rPr lang="ru-RU" sz="1200" kern="1200" dirty="0" smtClean="0">
                <a:solidFill>
                  <a:schemeClr val="tx1"/>
                </a:solidFill>
                <a:latin typeface="+mn-lt"/>
                <a:ea typeface="+mn-ea"/>
                <a:cs typeface="+mn-cs"/>
              </a:rPr>
              <a:t>, 1956) и А. П. Нестерова (1960, 1961), коэффициент легкости оттока ВГЖ у здоровых людей колеблется от 0,14 до 0,60 мм</a:t>
            </a:r>
            <a:r>
              <a:rPr lang="ru-RU" sz="1200" kern="1200" baseline="30000" dirty="0" smtClean="0">
                <a:solidFill>
                  <a:schemeClr val="tx1"/>
                </a:solidFill>
                <a:latin typeface="+mn-lt"/>
                <a:ea typeface="+mn-ea"/>
                <a:cs typeface="+mn-cs"/>
              </a:rPr>
              <a:t>3</a:t>
            </a:r>
            <a:r>
              <a:rPr lang="ru-RU" sz="1200" kern="1200" dirty="0" smtClean="0">
                <a:solidFill>
                  <a:schemeClr val="tx1"/>
                </a:solidFill>
                <a:latin typeface="+mn-lt"/>
                <a:ea typeface="+mn-ea"/>
                <a:cs typeface="+mn-cs"/>
              </a:rPr>
              <a:t>/мин на 1 мм рт. ст., составляя в среднем 0,28–0,33 мм</a:t>
            </a:r>
            <a:r>
              <a:rPr lang="ru-RU" sz="1200" kern="1200" baseline="30000" dirty="0" smtClean="0">
                <a:solidFill>
                  <a:schemeClr val="tx1"/>
                </a:solidFill>
                <a:latin typeface="+mn-lt"/>
                <a:ea typeface="+mn-ea"/>
                <a:cs typeface="+mn-cs"/>
              </a:rPr>
              <a:t>3</a:t>
            </a:r>
            <a:r>
              <a:rPr lang="ru-RU" sz="1200" kern="1200" dirty="0" smtClean="0">
                <a:solidFill>
                  <a:schemeClr val="tx1"/>
                </a:solidFill>
                <a:latin typeface="+mn-lt"/>
                <a:ea typeface="+mn-ea"/>
                <a:cs typeface="+mn-cs"/>
              </a:rPr>
              <a:t>/мин. Минутный объем жидкости, вытекающей из глаза, составляет в среднем 1,9–2,2 мм</a:t>
            </a:r>
            <a:r>
              <a:rPr lang="ru-RU" sz="1200" kern="1200" baseline="30000" dirty="0" smtClean="0">
                <a:solidFill>
                  <a:schemeClr val="tx1"/>
                </a:solidFill>
                <a:latin typeface="+mn-lt"/>
                <a:ea typeface="+mn-ea"/>
                <a:cs typeface="+mn-cs"/>
              </a:rPr>
              <a:t>3</a:t>
            </a:r>
            <a:r>
              <a:rPr lang="ru-RU" sz="1200" kern="1200" dirty="0" smtClean="0">
                <a:solidFill>
                  <a:schemeClr val="tx1"/>
                </a:solidFill>
                <a:latin typeface="+mn-lt"/>
                <a:ea typeface="+mn-ea"/>
                <a:cs typeface="+mn-cs"/>
              </a:rPr>
              <a:t>/мин. Для глаукомы характерно уменьшение величины С. По мнению ряда авторов, коэффициент легкости оттока является одним из чувствительных показателей при диагностике глаукомы. Этим определяется значение </a:t>
            </a:r>
            <a:r>
              <a:rPr lang="ru-RU" sz="1200" kern="1200" dirty="0" err="1" smtClean="0">
                <a:solidFill>
                  <a:schemeClr val="tx1"/>
                </a:solidFill>
                <a:latin typeface="+mn-lt"/>
                <a:ea typeface="+mn-ea"/>
                <a:cs typeface="+mn-cs"/>
              </a:rPr>
              <a:t>тонографии</a:t>
            </a:r>
            <a:r>
              <a:rPr lang="ru-RU" sz="1200" kern="1200" dirty="0" smtClean="0">
                <a:solidFill>
                  <a:schemeClr val="tx1"/>
                </a:solidFill>
                <a:latin typeface="+mn-lt"/>
                <a:ea typeface="+mn-ea"/>
                <a:cs typeface="+mn-cs"/>
              </a:rPr>
              <a:t> как одного из методов ранней диагностики глаукомы, так как уменьшение величины С, даже при нормальном уровне ВГД, может служить указанием на наличие глаукомы (Беккер, 1956; А. П. Нестеров, 1961). Как показывают </a:t>
            </a:r>
            <a:r>
              <a:rPr lang="ru-RU" sz="1200" kern="1200" dirty="0" err="1" smtClean="0">
                <a:solidFill>
                  <a:schemeClr val="tx1"/>
                </a:solidFill>
                <a:latin typeface="+mn-lt"/>
                <a:ea typeface="+mn-ea"/>
                <a:cs typeface="+mn-cs"/>
              </a:rPr>
              <a:t>тонографические</a:t>
            </a:r>
            <a:r>
              <a:rPr lang="ru-RU" sz="1200" kern="1200" dirty="0" smtClean="0">
                <a:solidFill>
                  <a:schemeClr val="tx1"/>
                </a:solidFill>
                <a:latin typeface="+mn-lt"/>
                <a:ea typeface="+mn-ea"/>
                <a:cs typeface="+mn-cs"/>
              </a:rPr>
              <a:t> исследования, под влиянием </a:t>
            </a:r>
            <a:r>
              <a:rPr lang="ru-RU" sz="1200" kern="1200" dirty="0" err="1" smtClean="0">
                <a:solidFill>
                  <a:schemeClr val="tx1"/>
                </a:solidFill>
                <a:latin typeface="+mn-lt"/>
                <a:ea typeface="+mn-ea"/>
                <a:cs typeface="+mn-cs"/>
              </a:rPr>
              <a:t>миотических</a:t>
            </a:r>
            <a:r>
              <a:rPr lang="ru-RU" sz="1200" kern="1200" dirty="0" smtClean="0">
                <a:solidFill>
                  <a:schemeClr val="tx1"/>
                </a:solidFill>
                <a:latin typeface="+mn-lt"/>
                <a:ea typeface="+mn-ea"/>
                <a:cs typeface="+mn-cs"/>
              </a:rPr>
              <a:t> средств или после </a:t>
            </a:r>
            <a:r>
              <a:rPr lang="ru-RU" sz="1200" kern="1200" dirty="0" err="1" smtClean="0">
                <a:solidFill>
                  <a:schemeClr val="tx1"/>
                </a:solidFill>
                <a:latin typeface="+mn-lt"/>
                <a:ea typeface="+mn-ea"/>
                <a:cs typeface="+mn-cs"/>
              </a:rPr>
              <a:t>фистулизирующих</a:t>
            </a:r>
            <a:r>
              <a:rPr lang="ru-RU" sz="1200" kern="1200" dirty="0" smtClean="0">
                <a:solidFill>
                  <a:schemeClr val="tx1"/>
                </a:solidFill>
                <a:latin typeface="+mn-lt"/>
                <a:ea typeface="+mn-ea"/>
                <a:cs typeface="+mn-cs"/>
              </a:rPr>
              <a:t> операций отток внутриглазной жидкости может нормализоваться. Это дает возможность использовать </a:t>
            </a:r>
            <a:r>
              <a:rPr lang="ru-RU" sz="1200" kern="1200" dirty="0" err="1" smtClean="0">
                <a:solidFill>
                  <a:schemeClr val="tx1"/>
                </a:solidFill>
                <a:latin typeface="+mn-lt"/>
                <a:ea typeface="+mn-ea"/>
                <a:cs typeface="+mn-cs"/>
              </a:rPr>
              <a:t>тонографию</a:t>
            </a:r>
            <a:r>
              <a:rPr lang="ru-RU" sz="1200" kern="1200" dirty="0" smtClean="0">
                <a:solidFill>
                  <a:schemeClr val="tx1"/>
                </a:solidFill>
                <a:latin typeface="+mn-lt"/>
                <a:ea typeface="+mn-ea"/>
                <a:cs typeface="+mn-cs"/>
              </a:rPr>
              <a:t> для контроля эффективности медикаментозного и хирургического лечения глаукомы. В настоящее время большинство </a:t>
            </a:r>
            <a:r>
              <a:rPr lang="ru-RU" sz="1200" kern="1200" dirty="0" err="1" smtClean="0">
                <a:solidFill>
                  <a:schemeClr val="tx1"/>
                </a:solidFill>
                <a:latin typeface="+mn-lt"/>
                <a:ea typeface="+mn-ea"/>
                <a:cs typeface="+mn-cs"/>
              </a:rPr>
              <a:t>тонографов</a:t>
            </a:r>
            <a:r>
              <a:rPr lang="ru-RU" sz="1200" kern="1200" dirty="0" smtClean="0">
                <a:solidFill>
                  <a:schemeClr val="tx1"/>
                </a:solidFill>
                <a:latin typeface="+mn-lt"/>
                <a:ea typeface="+mn-ea"/>
                <a:cs typeface="+mn-cs"/>
              </a:rPr>
              <a:t> имеет в качестве датчика электронный тонометр типа </a:t>
            </a:r>
            <a:r>
              <a:rPr lang="ru-RU" sz="1200" kern="1200" dirty="0" err="1" smtClean="0">
                <a:solidFill>
                  <a:schemeClr val="tx1"/>
                </a:solidFill>
                <a:latin typeface="+mn-lt"/>
                <a:ea typeface="+mn-ea"/>
                <a:cs typeface="+mn-cs"/>
              </a:rPr>
              <a:t>Шиотца</a:t>
            </a:r>
            <a:r>
              <a:rPr lang="ru-RU" sz="1200" kern="1200" dirty="0" smtClean="0">
                <a:solidFill>
                  <a:schemeClr val="tx1"/>
                </a:solidFill>
                <a:latin typeface="+mn-lt"/>
                <a:ea typeface="+mn-ea"/>
                <a:cs typeface="+mn-cs"/>
              </a:rPr>
              <a:t>, т. е. относится к </a:t>
            </a:r>
            <a:r>
              <a:rPr lang="ru-RU" sz="1200" kern="1200" dirty="0" err="1" smtClean="0">
                <a:solidFill>
                  <a:schemeClr val="tx1"/>
                </a:solidFill>
                <a:latin typeface="+mn-lt"/>
                <a:ea typeface="+mn-ea"/>
                <a:cs typeface="+mn-cs"/>
              </a:rPr>
              <a:t>импрессионным</a:t>
            </a:r>
            <a:r>
              <a:rPr lang="ru-RU" sz="1200" kern="1200" dirty="0" smtClean="0">
                <a:solidFill>
                  <a:schemeClr val="tx1"/>
                </a:solidFill>
                <a:latin typeface="+mn-lt"/>
                <a:ea typeface="+mn-ea"/>
                <a:cs typeface="+mn-cs"/>
              </a:rPr>
              <a:t> тонометрам. За рубежом наиболее распространен электронный тонометр Мюллера, датчик которого изготовлен по спецификациям, принятым для тонометра </a:t>
            </a:r>
            <a:r>
              <a:rPr lang="ru-RU" sz="1200" kern="1200" dirty="0" err="1" smtClean="0">
                <a:solidFill>
                  <a:schemeClr val="tx1"/>
                </a:solidFill>
                <a:latin typeface="+mn-lt"/>
                <a:ea typeface="+mn-ea"/>
                <a:cs typeface="+mn-cs"/>
              </a:rPr>
              <a:t>Шиотца</a:t>
            </a:r>
            <a:r>
              <a:rPr lang="ru-RU" sz="1200" kern="1200" dirty="0" smtClean="0">
                <a:solidFill>
                  <a:schemeClr val="tx1"/>
                </a:solidFill>
                <a:latin typeface="+mn-lt"/>
                <a:ea typeface="+mn-ea"/>
                <a:cs typeface="+mn-cs"/>
              </a:rPr>
              <a:t>. Как отмечалось выше, </a:t>
            </a:r>
            <a:r>
              <a:rPr lang="ru-RU" sz="1200" kern="1200" dirty="0" err="1" smtClean="0">
                <a:solidFill>
                  <a:schemeClr val="tx1"/>
                </a:solidFill>
                <a:latin typeface="+mn-lt"/>
                <a:ea typeface="+mn-ea"/>
                <a:cs typeface="+mn-cs"/>
              </a:rPr>
              <a:t>апланационная</a:t>
            </a:r>
            <a:r>
              <a:rPr lang="ru-RU" sz="1200" kern="1200" dirty="0" smtClean="0">
                <a:solidFill>
                  <a:schemeClr val="tx1"/>
                </a:solidFill>
                <a:latin typeface="+mn-lt"/>
                <a:ea typeface="+mn-ea"/>
                <a:cs typeface="+mn-cs"/>
              </a:rPr>
              <a:t> тонометрия значительно точнее </a:t>
            </a:r>
            <a:r>
              <a:rPr lang="ru-RU" sz="1200" kern="1200" dirty="0" err="1" smtClean="0">
                <a:solidFill>
                  <a:schemeClr val="tx1"/>
                </a:solidFill>
                <a:latin typeface="+mn-lt"/>
                <a:ea typeface="+mn-ea"/>
                <a:cs typeface="+mn-cs"/>
              </a:rPr>
              <a:t>импрессионной</a:t>
            </a:r>
            <a:r>
              <a:rPr lang="ru-RU" sz="1200" kern="1200" dirty="0" smtClean="0">
                <a:solidFill>
                  <a:schemeClr val="tx1"/>
                </a:solidFill>
                <a:latin typeface="+mn-lt"/>
                <a:ea typeface="+mn-ea"/>
                <a:cs typeface="+mn-cs"/>
              </a:rPr>
              <a:t> и в отличие от последней дает возможность теоретически определять величину ВГД.. Запись колебаний внутриглазного давления производится на бумажной ленте чернилами. Лента протягивается лентопротяжным механизмом самописца со скоростью 30 или 60 мм в минуту. На ленте нанесена масштабная сетка, дающая возможность определять величину внутриглазного давления в каждый момент исследования и продолжительность </a:t>
            </a:r>
            <a:r>
              <a:rPr lang="ru-RU" sz="1200" kern="1200" dirty="0" err="1" smtClean="0">
                <a:solidFill>
                  <a:schemeClr val="tx1"/>
                </a:solidFill>
                <a:latin typeface="+mn-lt"/>
                <a:ea typeface="+mn-ea"/>
                <a:cs typeface="+mn-cs"/>
              </a:rPr>
              <a:t>тонографии</a:t>
            </a:r>
            <a:r>
              <a:rPr lang="ru-RU" sz="1200" kern="1200" dirty="0" smtClean="0">
                <a:solidFill>
                  <a:schemeClr val="tx1"/>
                </a:solidFill>
                <a:latin typeface="+mn-lt"/>
                <a:ea typeface="+mn-ea"/>
                <a:cs typeface="+mn-cs"/>
              </a:rPr>
              <a:t>. Величину внутриглазного давления в каждый момент исследования можно определять также по шкале самописца, градуированной в единицах шкалы тонометра </a:t>
            </a:r>
            <a:r>
              <a:rPr lang="ru-RU" sz="1200" kern="1200" dirty="0" err="1" smtClean="0">
                <a:solidFill>
                  <a:schemeClr val="tx1"/>
                </a:solidFill>
                <a:latin typeface="+mn-lt"/>
                <a:ea typeface="+mn-ea"/>
                <a:cs typeface="+mn-cs"/>
              </a:rPr>
              <a:t>Шиотца</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Тонограф</a:t>
            </a:r>
            <a:r>
              <a:rPr lang="ru-RU" sz="1200" kern="1200" dirty="0" smtClean="0">
                <a:solidFill>
                  <a:schemeClr val="tx1"/>
                </a:solidFill>
                <a:latin typeface="+mn-lt"/>
                <a:ea typeface="+mn-ea"/>
                <a:cs typeface="+mn-cs"/>
              </a:rPr>
              <a:t> позволяет в течение 4–8 минут непрерывно регистрировать снижение внутриглазного давления, возникающее под влиянием веса датчика, давящего на роговицу, и определять коэффициент легкости оттока С и минутный объем (</a:t>
            </a:r>
            <a:r>
              <a:rPr lang="ru-RU" sz="1200" kern="1200" dirty="0" err="1" smtClean="0">
                <a:solidFill>
                  <a:schemeClr val="tx1"/>
                </a:solidFill>
                <a:latin typeface="+mn-lt"/>
                <a:ea typeface="+mn-ea"/>
                <a:cs typeface="+mn-cs"/>
              </a:rPr>
              <a:t>P</a:t>
            </a:r>
            <a:r>
              <a:rPr lang="ru-RU" sz="1200" kern="1200" dirty="0" smtClean="0">
                <a:solidFill>
                  <a:schemeClr val="tx1"/>
                </a:solidFill>
                <a:latin typeface="+mn-lt"/>
                <a:ea typeface="+mn-ea"/>
                <a:cs typeface="+mn-cs"/>
              </a:rPr>
              <a:t>) жидкости, оттекающей из глаза.</a:t>
            </a:r>
          </a:p>
          <a:p>
            <a:endParaRPr lang="ru-RU" sz="1200" kern="1200" dirty="0" smtClean="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BE05E383-7DF3-4CF7-840A-32AC465A1990}" type="slidenum">
              <a:rPr lang="ru-RU" smtClean="0"/>
              <a:t>26</a:t>
            </a:fld>
            <a:endParaRPr lang="ru-RU"/>
          </a:p>
        </p:txBody>
      </p:sp>
    </p:spTree>
    <p:extLst>
      <p:ext uri="{BB962C8B-B14F-4D97-AF65-F5344CB8AC3E}">
        <p14:creationId xmlns:p14="http://schemas.microsoft.com/office/powerpoint/2010/main" val="14282446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BE05E383-7DF3-4CF7-840A-32AC465A1990}" type="slidenum">
              <a:rPr lang="ru-RU" smtClean="0"/>
              <a:t>27</a:t>
            </a:fld>
            <a:endParaRPr lang="ru-RU"/>
          </a:p>
        </p:txBody>
      </p:sp>
    </p:spTree>
    <p:extLst>
      <p:ext uri="{BB962C8B-B14F-4D97-AF65-F5344CB8AC3E}">
        <p14:creationId xmlns:p14="http://schemas.microsoft.com/office/powerpoint/2010/main" val="17141589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just"/>
            <a:r>
              <a:rPr lang="ru-RU" sz="1200" kern="1200" dirty="0" err="1" smtClean="0">
                <a:solidFill>
                  <a:schemeClr val="tx1"/>
                </a:solidFill>
                <a:latin typeface="+mn-lt"/>
                <a:ea typeface="+mn-ea"/>
                <a:cs typeface="+mn-cs"/>
              </a:rPr>
              <a:t>Эластотонометрия</a:t>
            </a:r>
            <a:r>
              <a:rPr lang="ru-RU" sz="1200" kern="1200" dirty="0" smtClean="0">
                <a:solidFill>
                  <a:schemeClr val="tx1"/>
                </a:solidFill>
                <a:latin typeface="+mn-lt"/>
                <a:ea typeface="+mn-ea"/>
                <a:cs typeface="+mn-cs"/>
              </a:rPr>
              <a:t> по Филатову—</a:t>
            </a:r>
            <a:r>
              <a:rPr lang="ru-RU" sz="1200" kern="1200" dirty="0" err="1" smtClean="0">
                <a:solidFill>
                  <a:schemeClr val="tx1"/>
                </a:solidFill>
                <a:latin typeface="+mn-lt"/>
                <a:ea typeface="+mn-ea"/>
                <a:cs typeface="+mn-cs"/>
              </a:rPr>
              <a:t>Кальфа</a:t>
            </a:r>
            <a:r>
              <a:rPr lang="ru-RU" sz="1200" kern="1200" dirty="0" smtClean="0">
                <a:solidFill>
                  <a:schemeClr val="tx1"/>
                </a:solidFill>
                <a:latin typeface="+mn-lt"/>
                <a:ea typeface="+mn-ea"/>
                <a:cs typeface="+mn-cs"/>
              </a:rPr>
              <a:t> представляет собой метод определения реакции оболочек глаза при воздействии на глазное яблоко тонометров разного веса. Для </a:t>
            </a:r>
            <a:r>
              <a:rPr lang="ru-RU" sz="1200" kern="1200" dirty="0" err="1" smtClean="0">
                <a:solidFill>
                  <a:schemeClr val="tx1"/>
                </a:solidFill>
                <a:latin typeface="+mn-lt"/>
                <a:ea typeface="+mn-ea"/>
                <a:cs typeface="+mn-cs"/>
              </a:rPr>
              <a:t>эластотонометрии</a:t>
            </a:r>
            <a:r>
              <a:rPr lang="ru-RU" sz="1200" kern="1200" dirty="0" smtClean="0">
                <a:solidFill>
                  <a:schemeClr val="tx1"/>
                </a:solidFill>
                <a:latin typeface="+mn-lt"/>
                <a:ea typeface="+mn-ea"/>
                <a:cs typeface="+mn-cs"/>
              </a:rPr>
              <a:t> применяют набор тонометров </a:t>
            </a:r>
            <a:r>
              <a:rPr lang="ru-RU" sz="1200" kern="1200" dirty="0" err="1" smtClean="0">
                <a:solidFill>
                  <a:schemeClr val="tx1"/>
                </a:solidFill>
                <a:latin typeface="+mn-lt"/>
                <a:ea typeface="+mn-ea"/>
                <a:cs typeface="+mn-cs"/>
              </a:rPr>
              <a:t>Маклакова</a:t>
            </a:r>
            <a:r>
              <a:rPr lang="ru-RU" sz="1200" kern="1200" dirty="0" smtClean="0">
                <a:solidFill>
                  <a:schemeClr val="tx1"/>
                </a:solidFill>
                <a:latin typeface="+mn-lt"/>
                <a:ea typeface="+mn-ea"/>
                <a:cs typeface="+mn-cs"/>
              </a:rPr>
              <a:t> весом 5; 7,5; 10 и 15 г, предложенный В. П. Филатовым в 1913 г. С помощью этих тонометров в порядке возрастания их веса производят подряд четыре измерения ВГД. Тонометр, воздействующий на глаз, повышает ВГД вследствие возникающей при этом эластической реакции оболочек глазного яблока на сдавление (С. Ф. </a:t>
            </a:r>
            <a:r>
              <a:rPr lang="ru-RU" sz="1200" kern="1200" dirty="0" err="1" smtClean="0">
                <a:solidFill>
                  <a:schemeClr val="tx1"/>
                </a:solidFill>
                <a:latin typeface="+mn-lt"/>
                <a:ea typeface="+mn-ea"/>
                <a:cs typeface="+mn-cs"/>
              </a:rPr>
              <a:t>Кальфа</a:t>
            </a:r>
            <a:r>
              <a:rPr lang="ru-RU" sz="1200" kern="1200" dirty="0" smtClean="0">
                <a:solidFill>
                  <a:schemeClr val="tx1"/>
                </a:solidFill>
                <a:latin typeface="+mn-lt"/>
                <a:ea typeface="+mn-ea"/>
                <a:cs typeface="+mn-cs"/>
              </a:rPr>
              <a:t>, 1928). При ригидных (малоэластичных) стенках глазного яблока это повышение ВГД более значительно, чем в глазу с менее ригидной наружной оболочкой. В норме величина тонометрического давления тем больше, чем больше вес тонометра, давящего на глазное яблоко. Показания тонометров разного веса наносят на график. По оси абсцисс откладывают вес тонометров в граммах, а по оси ординат — полученные для каждого из этих тонометров значения тонометрического ВГД. </a:t>
            </a:r>
          </a:p>
          <a:p>
            <a:pPr algn="just"/>
            <a:r>
              <a:rPr lang="ru-RU" sz="1200" kern="1200" dirty="0" smtClean="0">
                <a:solidFill>
                  <a:schemeClr val="tx1"/>
                </a:solidFill>
                <a:latin typeface="+mn-lt"/>
                <a:ea typeface="+mn-ea"/>
                <a:cs typeface="+mn-cs"/>
              </a:rPr>
              <a:t>При </a:t>
            </a:r>
            <a:r>
              <a:rPr lang="ru-RU" sz="1200" kern="1200" dirty="0" err="1" smtClean="0">
                <a:solidFill>
                  <a:schemeClr val="tx1"/>
                </a:solidFill>
                <a:latin typeface="+mn-lt"/>
                <a:ea typeface="+mn-ea"/>
                <a:cs typeface="+mn-cs"/>
              </a:rPr>
              <a:t>эластотонометрии</a:t>
            </a:r>
            <a:r>
              <a:rPr lang="ru-RU" sz="1200" kern="1200" dirty="0" smtClean="0">
                <a:solidFill>
                  <a:schemeClr val="tx1"/>
                </a:solidFill>
                <a:latin typeface="+mn-lt"/>
                <a:ea typeface="+mn-ea"/>
                <a:cs typeface="+mn-cs"/>
              </a:rPr>
              <a:t> глаз здоровых людей на графике получается прямая (или близкая к прямой) линия; подъем </a:t>
            </a:r>
            <a:r>
              <a:rPr lang="ru-RU" sz="1200" kern="1200" dirty="0" err="1" smtClean="0">
                <a:solidFill>
                  <a:schemeClr val="tx1"/>
                </a:solidFill>
                <a:latin typeface="+mn-lt"/>
                <a:ea typeface="+mn-ea"/>
                <a:cs typeface="+mn-cs"/>
              </a:rPr>
              <a:t>эластокривой</a:t>
            </a:r>
            <a:r>
              <a:rPr lang="ru-RU" sz="1200" kern="1200" dirty="0" smtClean="0">
                <a:solidFill>
                  <a:schemeClr val="tx1"/>
                </a:solidFill>
                <a:latin typeface="+mn-lt"/>
                <a:ea typeface="+mn-ea"/>
                <a:cs typeface="+mn-cs"/>
              </a:rPr>
              <a:t> (разница между ВГД, полученным при измерении тонометром в 15 г и тонометром в 5 г) не меньше 7,1 мм рт. ст. и не более 12,1 мм рт. ст. (в среднем 9,9 мм рт. ст.) (С. Ф. </a:t>
            </a:r>
            <a:r>
              <a:rPr lang="ru-RU" sz="1200" kern="1200" dirty="0" err="1" smtClean="0">
                <a:solidFill>
                  <a:schemeClr val="tx1"/>
                </a:solidFill>
                <a:latin typeface="+mn-lt"/>
                <a:ea typeface="+mn-ea"/>
                <a:cs typeface="+mn-cs"/>
              </a:rPr>
              <a:t>Кальфа</a:t>
            </a:r>
            <a:r>
              <a:rPr lang="ru-RU" sz="1200" kern="1200" dirty="0" smtClean="0">
                <a:solidFill>
                  <a:schemeClr val="tx1"/>
                </a:solidFill>
                <a:latin typeface="+mn-lt"/>
                <a:ea typeface="+mn-ea"/>
                <a:cs typeface="+mn-cs"/>
              </a:rPr>
              <a:t>). В глазах здоровых людей имеется определенное соотношение между весом тонометра и вызываемым им повышением ВГД: в среднем при увеличении веса тонометра на 1 г ВГД повышается на 1 мм рт. ст. По мнению В. Е. </a:t>
            </a:r>
            <a:r>
              <a:rPr lang="ru-RU" sz="1200" kern="1200" dirty="0" err="1" smtClean="0">
                <a:solidFill>
                  <a:schemeClr val="tx1"/>
                </a:solidFill>
                <a:latin typeface="+mn-lt"/>
                <a:ea typeface="+mn-ea"/>
                <a:cs typeface="+mn-cs"/>
              </a:rPr>
              <a:t>Шевалева</a:t>
            </a:r>
            <a:r>
              <a:rPr lang="ru-RU" sz="1200" kern="1200" dirty="0" smtClean="0">
                <a:solidFill>
                  <a:schemeClr val="tx1"/>
                </a:solidFill>
                <a:latin typeface="+mn-lt"/>
                <a:ea typeface="+mn-ea"/>
                <a:cs typeface="+mn-cs"/>
              </a:rPr>
              <a:t> (1949), </a:t>
            </a:r>
            <a:r>
              <a:rPr lang="ru-RU" sz="1200" kern="1200" dirty="0" err="1" smtClean="0">
                <a:solidFill>
                  <a:schemeClr val="tx1"/>
                </a:solidFill>
                <a:latin typeface="+mn-lt"/>
                <a:ea typeface="+mn-ea"/>
                <a:cs typeface="+mn-cs"/>
              </a:rPr>
              <a:t>эластотонометрия</a:t>
            </a:r>
            <a:r>
              <a:rPr lang="ru-RU" sz="1200" kern="1200" dirty="0" smtClean="0">
                <a:solidFill>
                  <a:schemeClr val="tx1"/>
                </a:solidFill>
                <a:latin typeface="+mn-lt"/>
                <a:ea typeface="+mn-ea"/>
                <a:cs typeface="+mn-cs"/>
              </a:rPr>
              <a:t> дает возможность практически определять величину истинного ВГД у здоровых людей. Для этого следует вычесть величину </a:t>
            </a:r>
            <a:r>
              <a:rPr lang="ru-RU" sz="1200" kern="1200" dirty="0" err="1" smtClean="0">
                <a:solidFill>
                  <a:schemeClr val="tx1"/>
                </a:solidFill>
                <a:latin typeface="+mn-lt"/>
                <a:ea typeface="+mn-ea"/>
                <a:cs typeface="+mn-cs"/>
              </a:rPr>
              <a:t>эластоподъема</a:t>
            </a:r>
            <a:r>
              <a:rPr lang="ru-RU" sz="1200" kern="1200" dirty="0" smtClean="0">
                <a:solidFill>
                  <a:schemeClr val="tx1"/>
                </a:solidFill>
                <a:latin typeface="+mn-lt"/>
                <a:ea typeface="+mn-ea"/>
                <a:cs typeface="+mn-cs"/>
              </a:rPr>
              <a:t> из показания 10-граммового тонометра. </a:t>
            </a:r>
          </a:p>
        </p:txBody>
      </p:sp>
      <p:sp>
        <p:nvSpPr>
          <p:cNvPr id="4" name="Номер слайда 3"/>
          <p:cNvSpPr>
            <a:spLocks noGrp="1"/>
          </p:cNvSpPr>
          <p:nvPr>
            <p:ph type="sldNum" sz="quarter" idx="10"/>
          </p:nvPr>
        </p:nvSpPr>
        <p:spPr/>
        <p:txBody>
          <a:bodyPr/>
          <a:lstStyle/>
          <a:p>
            <a:fld id="{BE05E383-7DF3-4CF7-840A-32AC465A1990}" type="slidenum">
              <a:rPr lang="ru-RU" smtClean="0"/>
              <a:t>28</a:t>
            </a:fld>
            <a:endParaRPr lang="ru-RU"/>
          </a:p>
        </p:txBody>
      </p:sp>
    </p:spTree>
    <p:extLst>
      <p:ext uri="{BB962C8B-B14F-4D97-AF65-F5344CB8AC3E}">
        <p14:creationId xmlns:p14="http://schemas.microsoft.com/office/powerpoint/2010/main" val="40838686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A03E3A7E-7380-46AC-B77C-B664584445B3}" type="datetimeFigureOut">
              <a:rPr lang="ru-RU" smtClean="0"/>
              <a:t>14.08.17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22E6A28-16B7-4ED7-819B-3B23E9830386}" type="slidenum">
              <a:rPr lang="ru-RU" smtClean="0"/>
              <a:t>‹#›</a:t>
            </a:fld>
            <a:endParaRPr lang="ru-RU"/>
          </a:p>
        </p:txBody>
      </p:sp>
    </p:spTree>
    <p:extLst>
      <p:ext uri="{BB962C8B-B14F-4D97-AF65-F5344CB8AC3E}">
        <p14:creationId xmlns:p14="http://schemas.microsoft.com/office/powerpoint/2010/main" val="2296301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03E3A7E-7380-46AC-B77C-B664584445B3}" type="datetimeFigureOut">
              <a:rPr lang="ru-RU" smtClean="0"/>
              <a:t>14.08.17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22E6A28-16B7-4ED7-819B-3B23E9830386}" type="slidenum">
              <a:rPr lang="ru-RU" smtClean="0"/>
              <a:t>‹#›</a:t>
            </a:fld>
            <a:endParaRPr lang="ru-RU"/>
          </a:p>
        </p:txBody>
      </p:sp>
    </p:spTree>
    <p:extLst>
      <p:ext uri="{BB962C8B-B14F-4D97-AF65-F5344CB8AC3E}">
        <p14:creationId xmlns:p14="http://schemas.microsoft.com/office/powerpoint/2010/main" val="26914923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A03E3A7E-7380-46AC-B77C-B664584445B3}" type="datetimeFigureOut">
              <a:rPr lang="ru-RU" smtClean="0"/>
              <a:t>14.08.17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22E6A28-16B7-4ED7-819B-3B23E9830386}" type="slidenum">
              <a:rPr lang="ru-RU" smtClean="0"/>
              <a:t>‹#›</a:t>
            </a:fld>
            <a:endParaRPr lang="ru-RU"/>
          </a:p>
        </p:txBody>
      </p:sp>
    </p:spTree>
    <p:extLst>
      <p:ext uri="{BB962C8B-B14F-4D97-AF65-F5344CB8AC3E}">
        <p14:creationId xmlns:p14="http://schemas.microsoft.com/office/powerpoint/2010/main" val="8415937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A03E3A7E-7380-46AC-B77C-B664584445B3}" type="datetimeFigureOut">
              <a:rPr lang="ru-RU" smtClean="0"/>
              <a:t>14.08.17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22E6A28-16B7-4ED7-819B-3B23E9830386}" type="slidenum">
              <a:rPr lang="ru-RU" smtClean="0"/>
              <a:t>‹#›</a:t>
            </a:fld>
            <a:endParaRPr lang="ru-RU"/>
          </a:p>
        </p:txBody>
      </p:sp>
    </p:spTree>
    <p:extLst>
      <p:ext uri="{BB962C8B-B14F-4D97-AF65-F5344CB8AC3E}">
        <p14:creationId xmlns:p14="http://schemas.microsoft.com/office/powerpoint/2010/main" val="9714512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A03E3A7E-7380-46AC-B77C-B664584445B3}" type="datetimeFigureOut">
              <a:rPr lang="ru-RU" smtClean="0"/>
              <a:t>14.08.17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F22E6A28-16B7-4ED7-819B-3B23E9830386}" type="slidenum">
              <a:rPr lang="ru-RU" smtClean="0"/>
              <a:t>‹#›</a:t>
            </a:fld>
            <a:endParaRPr lang="ru-RU"/>
          </a:p>
        </p:txBody>
      </p:sp>
    </p:spTree>
    <p:extLst>
      <p:ext uri="{BB962C8B-B14F-4D97-AF65-F5344CB8AC3E}">
        <p14:creationId xmlns:p14="http://schemas.microsoft.com/office/powerpoint/2010/main" val="28736134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A03E3A7E-7380-46AC-B77C-B664584445B3}" type="datetimeFigureOut">
              <a:rPr lang="ru-RU" smtClean="0"/>
              <a:t>14.08.17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F22E6A28-16B7-4ED7-819B-3B23E9830386}" type="slidenum">
              <a:rPr lang="ru-RU" smtClean="0"/>
              <a:t>‹#›</a:t>
            </a:fld>
            <a:endParaRPr lang="ru-RU"/>
          </a:p>
        </p:txBody>
      </p:sp>
    </p:spTree>
    <p:extLst>
      <p:ext uri="{BB962C8B-B14F-4D97-AF65-F5344CB8AC3E}">
        <p14:creationId xmlns:p14="http://schemas.microsoft.com/office/powerpoint/2010/main" val="9712297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03E3A7E-7380-46AC-B77C-B664584445B3}" type="datetimeFigureOut">
              <a:rPr lang="ru-RU" smtClean="0"/>
              <a:t>14.08.17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F22E6A28-16B7-4ED7-819B-3B23E9830386}" type="slidenum">
              <a:rPr lang="ru-RU" smtClean="0"/>
              <a:t>‹#›</a:t>
            </a:fld>
            <a:endParaRPr lang="ru-RU"/>
          </a:p>
        </p:txBody>
      </p:sp>
    </p:spTree>
    <p:extLst>
      <p:ext uri="{BB962C8B-B14F-4D97-AF65-F5344CB8AC3E}">
        <p14:creationId xmlns:p14="http://schemas.microsoft.com/office/powerpoint/2010/main" val="3600193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A03E3A7E-7380-46AC-B77C-B664584445B3}" type="datetimeFigureOut">
              <a:rPr lang="ru-RU" smtClean="0"/>
              <a:t>14.08.17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22E6A28-16B7-4ED7-819B-3B23E9830386}" type="slidenum">
              <a:rPr lang="ru-RU" smtClean="0"/>
              <a:t>‹#›</a:t>
            </a:fld>
            <a:endParaRPr lang="ru-RU"/>
          </a:p>
        </p:txBody>
      </p:sp>
    </p:spTree>
    <p:extLst>
      <p:ext uri="{BB962C8B-B14F-4D97-AF65-F5344CB8AC3E}">
        <p14:creationId xmlns:p14="http://schemas.microsoft.com/office/powerpoint/2010/main" val="35399903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A03E3A7E-7380-46AC-B77C-B664584445B3}" type="datetimeFigureOut">
              <a:rPr lang="ru-RU" smtClean="0"/>
              <a:t>14.08.17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22E6A28-16B7-4ED7-819B-3B23E9830386}" type="slidenum">
              <a:rPr lang="ru-RU" smtClean="0"/>
              <a:t>‹#›</a:t>
            </a:fld>
            <a:endParaRPr lang="ru-RU"/>
          </a:p>
        </p:txBody>
      </p:sp>
    </p:spTree>
    <p:extLst>
      <p:ext uri="{BB962C8B-B14F-4D97-AF65-F5344CB8AC3E}">
        <p14:creationId xmlns:p14="http://schemas.microsoft.com/office/powerpoint/2010/main" val="451242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03E3A7E-7380-46AC-B77C-B664584445B3}" type="datetimeFigureOut">
              <a:rPr lang="ru-RU" smtClean="0"/>
              <a:t>14.08.17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22E6A28-16B7-4ED7-819B-3B23E9830386}" type="slidenum">
              <a:rPr lang="ru-RU" smtClean="0"/>
              <a:t>‹#›</a:t>
            </a:fld>
            <a:endParaRPr lang="ru-RU"/>
          </a:p>
        </p:txBody>
      </p:sp>
    </p:spTree>
    <p:extLst>
      <p:ext uri="{BB962C8B-B14F-4D97-AF65-F5344CB8AC3E}">
        <p14:creationId xmlns:p14="http://schemas.microsoft.com/office/powerpoint/2010/main" val="11966682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03E3A7E-7380-46AC-B77C-B664584445B3}" type="datetimeFigureOut">
              <a:rPr lang="ru-RU" smtClean="0"/>
              <a:t>14.08.17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22E6A28-16B7-4ED7-819B-3B23E9830386}" type="slidenum">
              <a:rPr lang="ru-RU" smtClean="0"/>
              <a:t>‹#›</a:t>
            </a:fld>
            <a:endParaRPr lang="ru-RU"/>
          </a:p>
        </p:txBody>
      </p:sp>
    </p:spTree>
    <p:extLst>
      <p:ext uri="{BB962C8B-B14F-4D97-AF65-F5344CB8AC3E}">
        <p14:creationId xmlns:p14="http://schemas.microsoft.com/office/powerpoint/2010/main" val="107614022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3E3A7E-7380-46AC-B77C-B664584445B3}" type="datetimeFigureOut">
              <a:rPr lang="ru-RU" smtClean="0"/>
              <a:t>14.08.17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2E6A28-16B7-4ED7-819B-3B23E9830386}" type="slidenum">
              <a:rPr lang="ru-RU" smtClean="0"/>
              <a:t>‹#›</a:t>
            </a:fld>
            <a:endParaRPr lang="ru-RU"/>
          </a:p>
        </p:txBody>
      </p:sp>
    </p:spTree>
    <p:extLst>
      <p:ext uri="{BB962C8B-B14F-4D97-AF65-F5344CB8AC3E}">
        <p14:creationId xmlns:p14="http://schemas.microsoft.com/office/powerpoint/2010/main" val="7135502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jpe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jpe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1.png"/><Relationship Id="rId5"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2.jpe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jpe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jpeg"/><Relationship Id="rId5"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jpeg"/><Relationship Id="rId5" Type="http://schemas.openxmlformats.org/officeDocument/2006/relationships/image" Target="../media/image6.jpeg"/><Relationship Id="rId6" Type="http://schemas.openxmlformats.org/officeDocument/2006/relationships/image" Target="../media/image7.jpe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jpeg"/><Relationship Id="rId5" Type="http://schemas.openxmlformats.org/officeDocument/2006/relationships/image" Target="../media/image8.jpeg"/><Relationship Id="rId6" Type="http://schemas.openxmlformats.org/officeDocument/2006/relationships/image" Target="../media/image9.gif"/><Relationship Id="rId7" Type="http://schemas.openxmlformats.org/officeDocument/2006/relationships/image" Target="../media/image10.jpe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jpeg"/><Relationship Id="rId5" Type="http://schemas.openxmlformats.org/officeDocument/2006/relationships/image" Target="../media/image11.jpeg"/><Relationship Id="rId6"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13.tif"/><Relationship Id="rId4" Type="http://schemas.openxmlformats.org/officeDocument/2006/relationships/image" Target="../media/image2.jpe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jpeg"/><Relationship Id="rId5" Type="http://schemas.openxmlformats.org/officeDocument/2006/relationships/image" Target="../media/image11.jpeg"/><Relationship Id="rId6" Type="http://schemas.openxmlformats.org/officeDocument/2006/relationships/image" Target="../media/image14.jpeg"/><Relationship Id="rId7" Type="http://schemas.openxmlformats.org/officeDocument/2006/relationships/image" Target="../media/image15.jpe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jpe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jpeg"/><Relationship Id="rId5"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jpe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jpeg"/><Relationship Id="rId5" Type="http://schemas.openxmlformats.org/officeDocument/2006/relationships/image" Target="../media/image17.jpeg"/><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1.png"/><Relationship Id="rId5" Type="http://schemas.openxmlformats.org/officeDocument/2006/relationships/image" Target="../media/image18.jpeg"/><Relationship Id="rId6" Type="http://schemas.openxmlformats.org/officeDocument/2006/relationships/image" Target="../media/image19.jpeg"/><Relationship Id="rId7" Type="http://schemas.openxmlformats.org/officeDocument/2006/relationships/image" Target="../media/image20.gif"/><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jpeg"/><Relationship Id="rId5" Type="http://schemas.openxmlformats.org/officeDocument/2006/relationships/image" Target="../media/image21.jpeg"/><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4" Type="http://schemas.openxmlformats.org/officeDocument/2006/relationships/image" Target="../media/image23.jpeg"/><Relationship Id="rId5" Type="http://schemas.openxmlformats.org/officeDocument/2006/relationships/image" Target="../media/image2.jpeg"/><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4" Type="http://schemas.openxmlformats.org/officeDocument/2006/relationships/image" Target="../media/image2.jpeg"/><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2.jpeg"/><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jpeg"/><Relationship Id="rId5" Type="http://schemas.openxmlformats.org/officeDocument/2006/relationships/image" Target="../media/image27.jpeg"/><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jpeg"/><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jpeg"/><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29.png"/><Relationship Id="rId5" Type="http://schemas.openxmlformats.org/officeDocument/2006/relationships/hyperlink" Target="http://mgkl.ru/patient/stroenie-glaza/sklera-glaza" TargetMode="External"/><Relationship Id="rId6"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p:txBody>
          <a:bodyPr>
            <a:normAutofit/>
          </a:bodyPr>
          <a:lstStyle/>
          <a:p>
            <a:r>
              <a:rPr lang="ru-RU" sz="6000" b="1" dirty="0" smtClean="0"/>
              <a:t>Тонометрия</a:t>
            </a:r>
            <a:endParaRPr lang="ru-RU" sz="6000" b="1" dirty="0"/>
          </a:p>
        </p:txBody>
      </p:sp>
      <p:sp>
        <p:nvSpPr>
          <p:cNvPr id="5" name="Подзаголовок 4"/>
          <p:cNvSpPr>
            <a:spLocks noGrp="1"/>
          </p:cNvSpPr>
          <p:nvPr>
            <p:ph type="subTitle" idx="1"/>
          </p:nvPr>
        </p:nvSpPr>
        <p:spPr/>
        <p:txBody>
          <a:bodyPr/>
          <a:lstStyle/>
          <a:p>
            <a:r>
              <a:rPr lang="ru-RU" dirty="0" smtClean="0"/>
              <a:t>В.П. Николаенко</a:t>
            </a:r>
          </a:p>
          <a:p>
            <a:r>
              <a:rPr lang="ru-RU" dirty="0" smtClean="0"/>
              <a:t>2017</a:t>
            </a:r>
            <a:endParaRPr lang="ru-RU" dirty="0"/>
          </a:p>
        </p:txBody>
      </p:sp>
    </p:spTree>
    <p:extLst>
      <p:ext uri="{BB962C8B-B14F-4D97-AF65-F5344CB8AC3E}">
        <p14:creationId xmlns:p14="http://schemas.microsoft.com/office/powerpoint/2010/main" val="177688736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71400"/>
            <a:ext cx="8229600" cy="1143000"/>
          </a:xfrm>
        </p:spPr>
        <p:txBody>
          <a:bodyPr/>
          <a:lstStyle/>
          <a:p>
            <a:r>
              <a:rPr lang="ru-RU" b="1" dirty="0" smtClean="0"/>
              <a:t>Определение тонометрии</a:t>
            </a:r>
            <a:endParaRPr lang="ru-RU" b="1" dirty="0"/>
          </a:p>
        </p:txBody>
      </p:sp>
      <p:sp>
        <p:nvSpPr>
          <p:cNvPr id="4" name="AutoShape 4"/>
          <p:cNvSpPr>
            <a:spLocks noChangeArrowheads="1"/>
          </p:cNvSpPr>
          <p:nvPr/>
        </p:nvSpPr>
        <p:spPr bwMode="auto">
          <a:xfrm>
            <a:off x="377560" y="1196704"/>
            <a:ext cx="8658936" cy="432096"/>
          </a:xfrm>
          <a:prstGeom prst="roundRect">
            <a:avLst>
              <a:gd name="adj" fmla="val 13745"/>
            </a:avLst>
          </a:prstGeom>
          <a:solidFill>
            <a:schemeClr val="bg1"/>
          </a:solidFill>
          <a:ln w="38100">
            <a:solidFill>
              <a:schemeClr val="bg2"/>
            </a:solidFill>
            <a:round/>
            <a:headEnd/>
            <a:tailEnd/>
          </a:ln>
        </p:spPr>
        <p:txBody>
          <a:bodyPr wrap="none" anchor="ctr"/>
          <a:lstStyle/>
          <a:p>
            <a:pPr marL="85725">
              <a:lnSpc>
                <a:spcPct val="80000"/>
              </a:lnSpc>
            </a:pPr>
            <a:r>
              <a:rPr lang="ru-RU" sz="2400" b="1" dirty="0" err="1"/>
              <a:t>Н</a:t>
            </a:r>
            <a:r>
              <a:rPr lang="ru-RU" sz="2400" b="1" dirty="0" err="1" smtClean="0"/>
              <a:t>еинвазивный</a:t>
            </a:r>
            <a:r>
              <a:rPr lang="ru-RU" sz="2400" b="1" dirty="0" smtClean="0"/>
              <a:t> метод измерения ВГД. </a:t>
            </a:r>
          </a:p>
        </p:txBody>
      </p:sp>
      <p:pic>
        <p:nvPicPr>
          <p:cNvPr id="5"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908720"/>
            <a:ext cx="432001"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AutoShape 4"/>
          <p:cNvSpPr>
            <a:spLocks noChangeArrowheads="1"/>
          </p:cNvSpPr>
          <p:nvPr/>
        </p:nvSpPr>
        <p:spPr bwMode="auto">
          <a:xfrm>
            <a:off x="395288" y="1988840"/>
            <a:ext cx="8641208" cy="864096"/>
          </a:xfrm>
          <a:prstGeom prst="roundRect">
            <a:avLst>
              <a:gd name="adj" fmla="val 13745"/>
            </a:avLst>
          </a:prstGeom>
          <a:solidFill>
            <a:schemeClr val="bg1"/>
          </a:solidFill>
          <a:ln w="38100">
            <a:solidFill>
              <a:schemeClr val="bg2"/>
            </a:solidFill>
            <a:round/>
            <a:headEnd/>
            <a:tailEnd/>
          </a:ln>
        </p:spPr>
        <p:txBody>
          <a:bodyPr wrap="none" anchor="ctr"/>
          <a:lstStyle/>
          <a:p>
            <a:pPr marL="3175">
              <a:lnSpc>
                <a:spcPct val="75000"/>
              </a:lnSpc>
            </a:pPr>
            <a:r>
              <a:rPr lang="ru-RU" sz="2400" b="1" dirty="0" smtClean="0">
                <a:solidFill>
                  <a:srgbClr val="000000"/>
                </a:solidFill>
              </a:rPr>
              <a:t>Тонометр – приспособление, использующее физико-</a:t>
            </a:r>
            <a:r>
              <a:rPr lang="ru-RU" sz="2400" b="1" dirty="0" err="1" smtClean="0">
                <a:solidFill>
                  <a:srgbClr val="000000"/>
                </a:solidFill>
              </a:rPr>
              <a:t>механиче</a:t>
            </a:r>
            <a:r>
              <a:rPr lang="ru-RU" sz="2400" b="1" dirty="0" smtClean="0">
                <a:solidFill>
                  <a:srgbClr val="000000"/>
                </a:solidFill>
              </a:rPr>
              <a:t>-</a:t>
            </a:r>
          </a:p>
          <a:p>
            <a:pPr marL="3175">
              <a:lnSpc>
                <a:spcPct val="75000"/>
              </a:lnSpc>
            </a:pPr>
            <a:r>
              <a:rPr lang="ru-RU" sz="2400" b="1" dirty="0" err="1" smtClean="0">
                <a:solidFill>
                  <a:srgbClr val="000000"/>
                </a:solidFill>
              </a:rPr>
              <a:t>ские</a:t>
            </a:r>
            <a:r>
              <a:rPr lang="ru-RU" sz="2400" b="1" dirty="0">
                <a:solidFill>
                  <a:srgbClr val="000000"/>
                </a:solidFill>
              </a:rPr>
              <a:t> </a:t>
            </a:r>
            <a:r>
              <a:rPr lang="ru-RU" sz="2400" b="1" dirty="0" smtClean="0">
                <a:solidFill>
                  <a:srgbClr val="000000"/>
                </a:solidFill>
              </a:rPr>
              <a:t>свойства глаза в целях измерения ВГД без </a:t>
            </a:r>
            <a:r>
              <a:rPr lang="ru-RU" sz="2400" b="1" dirty="0" err="1" smtClean="0">
                <a:solidFill>
                  <a:srgbClr val="000000"/>
                </a:solidFill>
              </a:rPr>
              <a:t>канюлирования</a:t>
            </a:r>
            <a:endParaRPr lang="ru-RU" sz="2400" b="1" dirty="0" smtClean="0">
              <a:solidFill>
                <a:srgbClr val="000000"/>
              </a:solidFill>
            </a:endParaRPr>
          </a:p>
          <a:p>
            <a:pPr marL="3175">
              <a:lnSpc>
                <a:spcPct val="75000"/>
              </a:lnSpc>
            </a:pPr>
            <a:r>
              <a:rPr lang="ru-RU" sz="2400" b="1" dirty="0" smtClean="0">
                <a:solidFill>
                  <a:srgbClr val="000000"/>
                </a:solidFill>
              </a:rPr>
              <a:t>его полости.</a:t>
            </a:r>
            <a:endParaRPr lang="ru-RU" sz="2400" b="1" dirty="0">
              <a:solidFill>
                <a:srgbClr val="000000"/>
              </a:solidFill>
            </a:endParaRPr>
          </a:p>
        </p:txBody>
      </p:sp>
      <p:pic>
        <p:nvPicPr>
          <p:cNvPr id="7"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1772864"/>
            <a:ext cx="43200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AutoShape 4"/>
          <p:cNvSpPr>
            <a:spLocks noChangeArrowheads="1"/>
          </p:cNvSpPr>
          <p:nvPr/>
        </p:nvSpPr>
        <p:spPr bwMode="auto">
          <a:xfrm>
            <a:off x="417513" y="3140944"/>
            <a:ext cx="8618983" cy="648096"/>
          </a:xfrm>
          <a:prstGeom prst="roundRect">
            <a:avLst>
              <a:gd name="adj" fmla="val 13745"/>
            </a:avLst>
          </a:prstGeom>
          <a:solidFill>
            <a:schemeClr val="bg1"/>
          </a:solidFill>
          <a:ln w="38100">
            <a:solidFill>
              <a:schemeClr val="bg2"/>
            </a:solidFill>
            <a:round/>
            <a:headEnd/>
            <a:tailEnd/>
          </a:ln>
        </p:spPr>
        <p:txBody>
          <a:bodyPr wrap="none" anchor="ctr"/>
          <a:lstStyle/>
          <a:p>
            <a:pPr>
              <a:lnSpc>
                <a:spcPts val="2300"/>
              </a:lnSpc>
            </a:pPr>
            <a:r>
              <a:rPr lang="ru-RU" sz="2400" b="1" dirty="0" smtClean="0">
                <a:solidFill>
                  <a:srgbClr val="000000"/>
                </a:solidFill>
              </a:rPr>
              <a:t>Точность тонометрии во многом зависит от механических пока-</a:t>
            </a:r>
          </a:p>
          <a:p>
            <a:pPr>
              <a:lnSpc>
                <a:spcPts val="2300"/>
              </a:lnSpc>
            </a:pPr>
            <a:r>
              <a:rPr lang="ru-RU" sz="2400" b="1" dirty="0" err="1">
                <a:solidFill>
                  <a:srgbClr val="000000"/>
                </a:solidFill>
              </a:rPr>
              <a:t>з</a:t>
            </a:r>
            <a:r>
              <a:rPr lang="ru-RU" sz="2400" b="1" dirty="0" err="1" smtClean="0">
                <a:solidFill>
                  <a:srgbClr val="000000"/>
                </a:solidFill>
              </a:rPr>
              <a:t>ателей</a:t>
            </a:r>
            <a:r>
              <a:rPr lang="ru-RU" sz="2400" b="1" dirty="0" smtClean="0">
                <a:solidFill>
                  <a:srgbClr val="000000"/>
                </a:solidFill>
              </a:rPr>
              <a:t> роговицы.</a:t>
            </a:r>
            <a:endParaRPr lang="ru-RU" sz="2400" b="1" dirty="0">
              <a:solidFill>
                <a:srgbClr val="000000"/>
              </a:solidFill>
            </a:endParaRPr>
          </a:p>
        </p:txBody>
      </p:sp>
      <p:pic>
        <p:nvPicPr>
          <p:cNvPr id="9"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6" y="2924944"/>
            <a:ext cx="432001"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AutoShape 4"/>
          <p:cNvSpPr>
            <a:spLocks noChangeArrowheads="1"/>
          </p:cNvSpPr>
          <p:nvPr/>
        </p:nvSpPr>
        <p:spPr bwMode="auto">
          <a:xfrm>
            <a:off x="441356" y="4149056"/>
            <a:ext cx="8618982" cy="720104"/>
          </a:xfrm>
          <a:prstGeom prst="roundRect">
            <a:avLst>
              <a:gd name="adj" fmla="val 13745"/>
            </a:avLst>
          </a:prstGeom>
          <a:solidFill>
            <a:schemeClr val="bg1"/>
          </a:solidFill>
          <a:ln w="38100">
            <a:solidFill>
              <a:schemeClr val="bg2"/>
            </a:solidFill>
            <a:round/>
            <a:headEnd/>
            <a:tailEnd/>
          </a:ln>
        </p:spPr>
        <p:txBody>
          <a:bodyPr wrap="none" anchor="ctr"/>
          <a:lstStyle/>
          <a:p>
            <a:pPr>
              <a:lnSpc>
                <a:spcPts val="2300"/>
              </a:lnSpc>
            </a:pPr>
            <a:r>
              <a:rPr lang="ru-RU" sz="2400" b="1" dirty="0" smtClean="0"/>
              <a:t>Р</a:t>
            </a:r>
            <a:r>
              <a:rPr lang="ru-RU" sz="2400" b="1" baseline="-25000" dirty="0" smtClean="0"/>
              <a:t>о</a:t>
            </a:r>
            <a:r>
              <a:rPr lang="ru-RU" sz="2400" b="1" dirty="0" smtClean="0"/>
              <a:t> – ВГД непосредственно перед помещением тонометра на по-</a:t>
            </a:r>
          </a:p>
          <a:p>
            <a:pPr>
              <a:lnSpc>
                <a:spcPts val="2300"/>
              </a:lnSpc>
            </a:pPr>
            <a:r>
              <a:rPr lang="ru-RU" sz="2400" b="1" dirty="0" err="1" smtClean="0"/>
              <a:t>верхность</a:t>
            </a:r>
            <a:r>
              <a:rPr lang="ru-RU" sz="2400" b="1" dirty="0" smtClean="0"/>
              <a:t> глаза.</a:t>
            </a:r>
            <a:endParaRPr lang="ru-RU" sz="2400" b="1" dirty="0"/>
          </a:p>
        </p:txBody>
      </p:sp>
      <p:pic>
        <p:nvPicPr>
          <p:cNvPr id="11"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3933056"/>
            <a:ext cx="432001"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AutoShape 4"/>
          <p:cNvSpPr>
            <a:spLocks noChangeArrowheads="1"/>
          </p:cNvSpPr>
          <p:nvPr/>
        </p:nvSpPr>
        <p:spPr bwMode="auto">
          <a:xfrm>
            <a:off x="441356" y="5157192"/>
            <a:ext cx="8618982" cy="432048"/>
          </a:xfrm>
          <a:prstGeom prst="roundRect">
            <a:avLst>
              <a:gd name="adj" fmla="val 13745"/>
            </a:avLst>
          </a:prstGeom>
          <a:solidFill>
            <a:schemeClr val="bg1"/>
          </a:solidFill>
          <a:ln w="38100">
            <a:solidFill>
              <a:schemeClr val="bg2"/>
            </a:solidFill>
            <a:round/>
            <a:headEnd/>
            <a:tailEnd/>
          </a:ln>
        </p:spPr>
        <p:txBody>
          <a:bodyPr wrap="none" anchor="ctr"/>
          <a:lstStyle/>
          <a:p>
            <a:pPr>
              <a:lnSpc>
                <a:spcPts val="2300"/>
              </a:lnSpc>
            </a:pPr>
            <a:r>
              <a:rPr lang="ru-RU" sz="2400" b="1" dirty="0" smtClean="0">
                <a:solidFill>
                  <a:srgbClr val="000000"/>
                </a:solidFill>
              </a:rPr>
              <a:t>Р</a:t>
            </a:r>
            <a:r>
              <a:rPr lang="en-US" sz="2400" b="1" baseline="-25000" dirty="0" smtClean="0">
                <a:solidFill>
                  <a:srgbClr val="000000"/>
                </a:solidFill>
              </a:rPr>
              <a:t>t</a:t>
            </a:r>
            <a:r>
              <a:rPr lang="ru-RU" sz="2400" b="1" baseline="-25000" dirty="0" smtClean="0">
                <a:solidFill>
                  <a:srgbClr val="000000"/>
                </a:solidFill>
              </a:rPr>
              <a:t> </a:t>
            </a:r>
            <a:r>
              <a:rPr lang="ru-RU" sz="2400" b="1" dirty="0" smtClean="0">
                <a:solidFill>
                  <a:srgbClr val="000000"/>
                </a:solidFill>
              </a:rPr>
              <a:t>– ВГД в процессе тонометрии.</a:t>
            </a:r>
            <a:endParaRPr lang="ru-RU" sz="2400" b="1" dirty="0">
              <a:solidFill>
                <a:srgbClr val="000000"/>
              </a:solidFill>
            </a:endParaRPr>
          </a:p>
        </p:txBody>
      </p:sp>
      <p:pic>
        <p:nvPicPr>
          <p:cNvPr id="13"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4941168"/>
            <a:ext cx="432001"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3" descr="prism"/>
          <p:cNvPicPr preferRelativeResize="0">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836712"/>
            <a:ext cx="9144000" cy="3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AutoShape 4"/>
          <p:cNvSpPr>
            <a:spLocks noChangeArrowheads="1"/>
          </p:cNvSpPr>
          <p:nvPr/>
        </p:nvSpPr>
        <p:spPr bwMode="auto">
          <a:xfrm>
            <a:off x="377560" y="6021240"/>
            <a:ext cx="8658936" cy="432096"/>
          </a:xfrm>
          <a:prstGeom prst="roundRect">
            <a:avLst>
              <a:gd name="adj" fmla="val 13745"/>
            </a:avLst>
          </a:prstGeom>
          <a:solidFill>
            <a:schemeClr val="bg1"/>
          </a:solidFill>
          <a:ln w="38100">
            <a:solidFill>
              <a:schemeClr val="bg2"/>
            </a:solidFill>
            <a:round/>
            <a:headEnd/>
            <a:tailEnd/>
          </a:ln>
        </p:spPr>
        <p:txBody>
          <a:bodyPr wrap="none" anchor="ctr"/>
          <a:lstStyle/>
          <a:p>
            <a:pPr marL="85725">
              <a:lnSpc>
                <a:spcPct val="80000"/>
              </a:lnSpc>
            </a:pPr>
            <a:r>
              <a:rPr lang="ru-RU" sz="2400" b="1" dirty="0" smtClean="0"/>
              <a:t>Р</a:t>
            </a:r>
            <a:r>
              <a:rPr lang="ru-RU" sz="2400" b="1" baseline="-25000" dirty="0" smtClean="0"/>
              <a:t>о </a:t>
            </a:r>
            <a:r>
              <a:rPr lang="ru-RU" sz="2400" b="1" dirty="0" smtClean="0"/>
              <a:t>и </a:t>
            </a:r>
            <a:r>
              <a:rPr lang="ru-RU" sz="2400" b="1" dirty="0">
                <a:solidFill>
                  <a:srgbClr val="000000"/>
                </a:solidFill>
              </a:rPr>
              <a:t>Р</a:t>
            </a:r>
            <a:r>
              <a:rPr lang="en-US" sz="2400" b="1" baseline="-25000" dirty="0">
                <a:solidFill>
                  <a:srgbClr val="000000"/>
                </a:solidFill>
              </a:rPr>
              <a:t>t</a:t>
            </a:r>
            <a:r>
              <a:rPr lang="ru-RU" sz="2400" b="1" baseline="-25000" dirty="0">
                <a:solidFill>
                  <a:srgbClr val="000000"/>
                </a:solidFill>
              </a:rPr>
              <a:t> </a:t>
            </a:r>
            <a:r>
              <a:rPr lang="ru-RU" sz="2400" b="1" dirty="0" smtClean="0">
                <a:solidFill>
                  <a:srgbClr val="000000"/>
                </a:solidFill>
              </a:rPr>
              <a:t>никогда не совпадают. </a:t>
            </a:r>
            <a:endParaRPr lang="ru-RU" sz="2400" b="1" dirty="0" smtClean="0"/>
          </a:p>
        </p:txBody>
      </p:sp>
      <p:pic>
        <p:nvPicPr>
          <p:cNvPr id="17"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5733256"/>
            <a:ext cx="432001"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944900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71400"/>
            <a:ext cx="8229600" cy="1143000"/>
          </a:xfrm>
        </p:spPr>
        <p:txBody>
          <a:bodyPr/>
          <a:lstStyle/>
          <a:p>
            <a:r>
              <a:rPr lang="ru-RU" b="1" dirty="0" smtClean="0"/>
              <a:t>Определение тонометрии</a:t>
            </a:r>
            <a:endParaRPr lang="ru-RU" b="1" dirty="0"/>
          </a:p>
        </p:txBody>
      </p:sp>
      <p:sp>
        <p:nvSpPr>
          <p:cNvPr id="6" name="AutoShape 4"/>
          <p:cNvSpPr>
            <a:spLocks noChangeArrowheads="1"/>
          </p:cNvSpPr>
          <p:nvPr/>
        </p:nvSpPr>
        <p:spPr bwMode="auto">
          <a:xfrm>
            <a:off x="354965" y="2996904"/>
            <a:ext cx="8641208" cy="720128"/>
          </a:xfrm>
          <a:prstGeom prst="roundRect">
            <a:avLst>
              <a:gd name="adj" fmla="val 13745"/>
            </a:avLst>
          </a:prstGeom>
          <a:solidFill>
            <a:schemeClr val="bg1"/>
          </a:solidFill>
          <a:ln w="38100">
            <a:solidFill>
              <a:schemeClr val="bg2"/>
            </a:solidFill>
            <a:round/>
            <a:headEnd/>
            <a:tailEnd/>
          </a:ln>
        </p:spPr>
        <p:txBody>
          <a:bodyPr wrap="none" anchor="ctr"/>
          <a:lstStyle/>
          <a:p>
            <a:pPr marL="3175">
              <a:lnSpc>
                <a:spcPct val="75000"/>
              </a:lnSpc>
            </a:pPr>
            <a:r>
              <a:rPr lang="ru-RU" sz="2350" b="1" dirty="0" smtClean="0">
                <a:solidFill>
                  <a:srgbClr val="000000"/>
                </a:solidFill>
              </a:rPr>
              <a:t>Тонометры, которые повышают ВГД в ходе измерения не более,</a:t>
            </a:r>
          </a:p>
          <a:p>
            <a:pPr marL="3175">
              <a:lnSpc>
                <a:spcPct val="75000"/>
              </a:lnSpc>
            </a:pPr>
            <a:r>
              <a:rPr lang="ru-RU" sz="2350" b="1" dirty="0" smtClean="0">
                <a:solidFill>
                  <a:srgbClr val="000000"/>
                </a:solidFill>
              </a:rPr>
              <a:t>чем на 5%, называются </a:t>
            </a:r>
            <a:r>
              <a:rPr lang="ru-RU" sz="2350" b="1" dirty="0" smtClean="0">
                <a:solidFill>
                  <a:srgbClr val="FF0000"/>
                </a:solidFill>
              </a:rPr>
              <a:t>слабо вытесняющими тонометрами.</a:t>
            </a:r>
            <a:endParaRPr lang="ru-RU" sz="2350" b="1" dirty="0">
              <a:solidFill>
                <a:srgbClr val="FF0000"/>
              </a:solidFill>
            </a:endParaRPr>
          </a:p>
        </p:txBody>
      </p:sp>
      <p:pic>
        <p:nvPicPr>
          <p:cNvPr id="7"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496" y="2780928"/>
            <a:ext cx="43200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AutoShape 4"/>
          <p:cNvSpPr>
            <a:spLocks noChangeArrowheads="1"/>
          </p:cNvSpPr>
          <p:nvPr/>
        </p:nvSpPr>
        <p:spPr bwMode="auto">
          <a:xfrm>
            <a:off x="417514" y="4221016"/>
            <a:ext cx="8578660" cy="1152152"/>
          </a:xfrm>
          <a:prstGeom prst="roundRect">
            <a:avLst>
              <a:gd name="adj" fmla="val 13745"/>
            </a:avLst>
          </a:prstGeom>
          <a:solidFill>
            <a:schemeClr val="bg1"/>
          </a:solidFill>
          <a:ln w="38100">
            <a:solidFill>
              <a:schemeClr val="bg2"/>
            </a:solidFill>
            <a:round/>
            <a:headEnd/>
            <a:tailEnd/>
          </a:ln>
        </p:spPr>
        <p:txBody>
          <a:bodyPr wrap="none" anchor="ctr"/>
          <a:lstStyle/>
          <a:p>
            <a:pPr marL="3175">
              <a:lnSpc>
                <a:spcPct val="75000"/>
              </a:lnSpc>
            </a:pPr>
            <a:r>
              <a:rPr lang="ru-RU" sz="2400" b="1" dirty="0">
                <a:solidFill>
                  <a:srgbClr val="000000"/>
                </a:solidFill>
              </a:rPr>
              <a:t>Тонометры, </a:t>
            </a:r>
            <a:r>
              <a:rPr lang="ru-RU" sz="2400" b="1" dirty="0" smtClean="0">
                <a:solidFill>
                  <a:srgbClr val="000000"/>
                </a:solidFill>
              </a:rPr>
              <a:t>вытесняющие в </a:t>
            </a:r>
            <a:r>
              <a:rPr lang="ru-RU" sz="2400" b="1" dirty="0">
                <a:solidFill>
                  <a:srgbClr val="000000"/>
                </a:solidFill>
              </a:rPr>
              <a:t>ходе измерения </a:t>
            </a:r>
            <a:r>
              <a:rPr lang="ru-RU" sz="2400" b="1" dirty="0" smtClean="0">
                <a:solidFill>
                  <a:srgbClr val="000000"/>
                </a:solidFill>
              </a:rPr>
              <a:t>ВГД большое ко-</a:t>
            </a:r>
          </a:p>
          <a:p>
            <a:pPr marL="3175">
              <a:lnSpc>
                <a:spcPct val="75000"/>
              </a:lnSpc>
            </a:pPr>
            <a:r>
              <a:rPr lang="ru-RU" sz="2400" b="1" dirty="0" err="1" smtClean="0">
                <a:solidFill>
                  <a:srgbClr val="000000"/>
                </a:solidFill>
              </a:rPr>
              <a:t>личество</a:t>
            </a:r>
            <a:r>
              <a:rPr lang="ru-RU" sz="2400" b="1" dirty="0" smtClean="0">
                <a:solidFill>
                  <a:srgbClr val="000000"/>
                </a:solidFill>
              </a:rPr>
              <a:t> жидкости и, тем самым, существенно повышающие</a:t>
            </a:r>
          </a:p>
          <a:p>
            <a:pPr marL="3175">
              <a:lnSpc>
                <a:spcPct val="75000"/>
              </a:lnSpc>
            </a:pPr>
            <a:r>
              <a:rPr lang="ru-RU" sz="2400" b="1" dirty="0" smtClean="0">
                <a:solidFill>
                  <a:srgbClr val="000000"/>
                </a:solidFill>
              </a:rPr>
              <a:t>ВГД в ходе измерения, называются </a:t>
            </a:r>
            <a:r>
              <a:rPr lang="ru-RU" sz="2400" b="1" dirty="0" smtClean="0">
                <a:solidFill>
                  <a:srgbClr val="FF0000"/>
                </a:solidFill>
              </a:rPr>
              <a:t>сильно </a:t>
            </a:r>
            <a:r>
              <a:rPr lang="ru-RU" sz="2400" b="1" dirty="0">
                <a:solidFill>
                  <a:srgbClr val="FF0000"/>
                </a:solidFill>
              </a:rPr>
              <a:t>вытесняющими </a:t>
            </a:r>
            <a:r>
              <a:rPr lang="ru-RU" sz="2400" b="1" dirty="0" smtClean="0">
                <a:solidFill>
                  <a:srgbClr val="FF0000"/>
                </a:solidFill>
              </a:rPr>
              <a:t>то-</a:t>
            </a:r>
          </a:p>
          <a:p>
            <a:pPr marL="3175">
              <a:lnSpc>
                <a:spcPct val="75000"/>
              </a:lnSpc>
            </a:pPr>
            <a:r>
              <a:rPr lang="ru-RU" sz="2400" b="1" dirty="0" err="1">
                <a:solidFill>
                  <a:srgbClr val="FF0000"/>
                </a:solidFill>
              </a:rPr>
              <a:t>н</a:t>
            </a:r>
            <a:r>
              <a:rPr lang="ru-RU" sz="2400" b="1" dirty="0" err="1" smtClean="0">
                <a:solidFill>
                  <a:srgbClr val="FF0000"/>
                </a:solidFill>
              </a:rPr>
              <a:t>ометрами</a:t>
            </a:r>
            <a:r>
              <a:rPr lang="ru-RU" sz="2400" b="1" dirty="0" smtClean="0">
                <a:solidFill>
                  <a:srgbClr val="FF0000"/>
                </a:solidFill>
              </a:rPr>
              <a:t>.</a:t>
            </a:r>
            <a:endParaRPr lang="ru-RU" sz="2400" b="1" dirty="0">
              <a:solidFill>
                <a:srgbClr val="000000"/>
              </a:solidFill>
            </a:endParaRPr>
          </a:p>
        </p:txBody>
      </p:sp>
      <p:pic>
        <p:nvPicPr>
          <p:cNvPr id="9"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496" y="4005064"/>
            <a:ext cx="432001"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3" descr="prism"/>
          <p:cNvPicPr preferRelativeResize="0">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836712"/>
            <a:ext cx="9144000" cy="3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AutoShape 4"/>
          <p:cNvSpPr>
            <a:spLocks noChangeArrowheads="1"/>
          </p:cNvSpPr>
          <p:nvPr/>
        </p:nvSpPr>
        <p:spPr bwMode="auto">
          <a:xfrm>
            <a:off x="426973" y="1268712"/>
            <a:ext cx="8569200" cy="1224184"/>
          </a:xfrm>
          <a:prstGeom prst="roundRect">
            <a:avLst>
              <a:gd name="adj" fmla="val 13745"/>
            </a:avLst>
          </a:prstGeom>
          <a:solidFill>
            <a:schemeClr val="bg1"/>
          </a:solidFill>
          <a:ln w="38100">
            <a:solidFill>
              <a:schemeClr val="bg2"/>
            </a:solidFill>
            <a:round/>
            <a:headEnd/>
            <a:tailEnd/>
          </a:ln>
        </p:spPr>
        <p:txBody>
          <a:bodyPr wrap="none" anchor="ctr"/>
          <a:lstStyle/>
          <a:p>
            <a:pPr marL="3175" algn="just">
              <a:lnSpc>
                <a:spcPct val="75000"/>
              </a:lnSpc>
            </a:pPr>
            <a:r>
              <a:rPr lang="ru-RU" sz="2400" b="1" dirty="0" smtClean="0">
                <a:solidFill>
                  <a:srgbClr val="FF0000"/>
                </a:solidFill>
              </a:rPr>
              <a:t>Объективный метод, базирующийся на измерении силы, </a:t>
            </a:r>
            <a:r>
              <a:rPr lang="ru-RU" sz="2400" b="1" dirty="0" err="1" smtClean="0">
                <a:solidFill>
                  <a:srgbClr val="FF0000"/>
                </a:solidFill>
              </a:rPr>
              <a:t>тре</a:t>
            </a:r>
            <a:r>
              <a:rPr lang="ru-RU" sz="2400" b="1" dirty="0" smtClean="0">
                <a:solidFill>
                  <a:srgbClr val="FF0000"/>
                </a:solidFill>
              </a:rPr>
              <a:t>-</a:t>
            </a:r>
          </a:p>
          <a:p>
            <a:pPr marL="3175" algn="just">
              <a:lnSpc>
                <a:spcPct val="75000"/>
              </a:lnSpc>
            </a:pPr>
            <a:r>
              <a:rPr lang="ru-RU" sz="2400" b="1" dirty="0" err="1" smtClean="0">
                <a:solidFill>
                  <a:srgbClr val="FF0000"/>
                </a:solidFill>
              </a:rPr>
              <a:t>бующейся</a:t>
            </a:r>
            <a:r>
              <a:rPr lang="ru-RU" sz="2400" b="1" dirty="0" smtClean="0">
                <a:solidFill>
                  <a:srgbClr val="FF0000"/>
                </a:solidFill>
              </a:rPr>
              <a:t> для уплощения роговицы или на измерении степе-</a:t>
            </a:r>
          </a:p>
          <a:p>
            <a:pPr marL="3175" algn="just">
              <a:lnSpc>
                <a:spcPct val="75000"/>
              </a:lnSpc>
            </a:pPr>
            <a:r>
              <a:rPr lang="ru-RU" sz="2400" b="1" dirty="0">
                <a:solidFill>
                  <a:srgbClr val="FF0000"/>
                </a:solidFill>
              </a:rPr>
              <a:t>н</a:t>
            </a:r>
            <a:r>
              <a:rPr lang="ru-RU" sz="2400" b="1" dirty="0" smtClean="0">
                <a:solidFill>
                  <a:srgbClr val="FF0000"/>
                </a:solidFill>
              </a:rPr>
              <a:t>и вдавления роговицы  под влиянием  фиксированного  воз-</a:t>
            </a:r>
          </a:p>
          <a:p>
            <a:pPr marL="3175" algn="just">
              <a:lnSpc>
                <a:spcPct val="75000"/>
              </a:lnSpc>
            </a:pPr>
            <a:r>
              <a:rPr lang="ru-RU" sz="2400" b="1" dirty="0">
                <a:solidFill>
                  <a:srgbClr val="FF0000"/>
                </a:solidFill>
              </a:rPr>
              <a:t>д</a:t>
            </a:r>
            <a:r>
              <a:rPr lang="ru-RU" sz="2400" b="1" dirty="0" smtClean="0">
                <a:solidFill>
                  <a:srgbClr val="FF0000"/>
                </a:solidFill>
              </a:rPr>
              <a:t>ействия.</a:t>
            </a:r>
            <a:endParaRPr lang="ru-RU" sz="2400" b="1" dirty="0">
              <a:solidFill>
                <a:srgbClr val="FF0000"/>
              </a:solidFill>
            </a:endParaRPr>
          </a:p>
        </p:txBody>
      </p:sp>
      <p:pic>
        <p:nvPicPr>
          <p:cNvPr id="11"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1052736"/>
            <a:ext cx="43200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138516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43408"/>
            <a:ext cx="8229600" cy="1143000"/>
          </a:xfrm>
        </p:spPr>
        <p:txBody>
          <a:bodyPr/>
          <a:lstStyle/>
          <a:p>
            <a:r>
              <a:rPr lang="ru-RU" b="1" dirty="0" smtClean="0"/>
              <a:t>Классификация тонометров</a:t>
            </a:r>
            <a:endParaRPr lang="ru-RU" b="1" dirty="0"/>
          </a:p>
        </p:txBody>
      </p:sp>
      <p:pic>
        <p:nvPicPr>
          <p:cNvPr id="14" name="Picture 3" descr="prism"/>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92696"/>
            <a:ext cx="9144000" cy="3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AutoShape 4"/>
          <p:cNvSpPr>
            <a:spLocks noChangeArrowheads="1"/>
          </p:cNvSpPr>
          <p:nvPr/>
        </p:nvSpPr>
        <p:spPr bwMode="auto">
          <a:xfrm>
            <a:off x="441356" y="980728"/>
            <a:ext cx="8554817" cy="5472608"/>
          </a:xfrm>
          <a:prstGeom prst="roundRect">
            <a:avLst>
              <a:gd name="adj" fmla="val 13745"/>
            </a:avLst>
          </a:prstGeom>
          <a:solidFill>
            <a:schemeClr val="bg1"/>
          </a:solidFill>
          <a:ln w="38100">
            <a:solidFill>
              <a:schemeClr val="bg2"/>
            </a:solidFill>
            <a:round/>
            <a:headEnd/>
            <a:tailEnd/>
          </a:ln>
        </p:spPr>
        <p:txBody>
          <a:bodyPr wrap="none" anchor="ctr"/>
          <a:lstStyle/>
          <a:p>
            <a:pPr>
              <a:lnSpc>
                <a:spcPts val="2300"/>
              </a:lnSpc>
            </a:pPr>
            <a:r>
              <a:rPr lang="en-US" sz="2400" b="1" dirty="0" smtClean="0">
                <a:solidFill>
                  <a:srgbClr val="FF0000"/>
                </a:solidFill>
              </a:rPr>
              <a:t>I.</a:t>
            </a:r>
            <a:r>
              <a:rPr lang="ru-RU" sz="2400" b="1" dirty="0" smtClean="0">
                <a:solidFill>
                  <a:srgbClr val="FF0000"/>
                </a:solidFill>
              </a:rPr>
              <a:t> Инвазивные инструменты:</a:t>
            </a:r>
          </a:p>
          <a:p>
            <a:pPr>
              <a:lnSpc>
                <a:spcPts val="2300"/>
              </a:lnSpc>
            </a:pPr>
            <a:r>
              <a:rPr lang="ru-RU" sz="2400" b="1" dirty="0" smtClean="0"/>
              <a:t>   А. Иглы и канюли (манометры);</a:t>
            </a:r>
          </a:p>
          <a:p>
            <a:pPr>
              <a:lnSpc>
                <a:spcPts val="2300"/>
              </a:lnSpc>
            </a:pPr>
            <a:r>
              <a:rPr lang="ru-RU" sz="2400" b="1" dirty="0" smtClean="0"/>
              <a:t>   Б. </a:t>
            </a:r>
            <a:r>
              <a:rPr lang="ru-RU" sz="2400" b="1" dirty="0" err="1" smtClean="0"/>
              <a:t>Трансенсоры</a:t>
            </a:r>
            <a:r>
              <a:rPr lang="ru-RU" sz="2400" b="1" dirty="0" smtClean="0"/>
              <a:t>.</a:t>
            </a:r>
          </a:p>
          <a:p>
            <a:pPr>
              <a:lnSpc>
                <a:spcPts val="2300"/>
              </a:lnSpc>
            </a:pPr>
            <a:r>
              <a:rPr lang="en-US" sz="2400" b="1" dirty="0" smtClean="0">
                <a:solidFill>
                  <a:srgbClr val="FF0000"/>
                </a:solidFill>
              </a:rPr>
              <a:t>II. </a:t>
            </a:r>
            <a:r>
              <a:rPr lang="ru-RU" sz="2400" b="1" dirty="0" err="1" smtClean="0">
                <a:solidFill>
                  <a:srgbClr val="FF0000"/>
                </a:solidFill>
              </a:rPr>
              <a:t>Неинвазивные</a:t>
            </a:r>
            <a:r>
              <a:rPr lang="ru-RU" sz="2400" b="1" dirty="0" smtClean="0">
                <a:solidFill>
                  <a:srgbClr val="FF0000"/>
                </a:solidFill>
              </a:rPr>
              <a:t> тонометры:</a:t>
            </a:r>
          </a:p>
          <a:p>
            <a:pPr>
              <a:lnSpc>
                <a:spcPts val="2300"/>
              </a:lnSpc>
            </a:pPr>
            <a:r>
              <a:rPr lang="ru-RU" sz="2400" b="1" dirty="0" smtClean="0"/>
              <a:t>   </a:t>
            </a:r>
            <a:r>
              <a:rPr lang="ru-RU" sz="2400" b="1" dirty="0" smtClean="0">
                <a:solidFill>
                  <a:srgbClr val="00B050"/>
                </a:solidFill>
              </a:rPr>
              <a:t>А. Инструменты, касающиеся глаза:</a:t>
            </a:r>
          </a:p>
          <a:p>
            <a:pPr>
              <a:lnSpc>
                <a:spcPts val="2300"/>
              </a:lnSpc>
            </a:pPr>
            <a:r>
              <a:rPr lang="ru-RU" sz="2400" b="1" dirty="0"/>
              <a:t> </a:t>
            </a:r>
            <a:r>
              <a:rPr lang="ru-RU" sz="2400" b="1" dirty="0" smtClean="0"/>
              <a:t>     1. Статические инструменты:</a:t>
            </a:r>
          </a:p>
          <a:p>
            <a:pPr>
              <a:lnSpc>
                <a:spcPts val="2300"/>
              </a:lnSpc>
            </a:pPr>
            <a:r>
              <a:rPr lang="ru-RU" sz="2400" b="1" dirty="0"/>
              <a:t> </a:t>
            </a:r>
            <a:r>
              <a:rPr lang="ru-RU" sz="2400" b="1" dirty="0" smtClean="0"/>
              <a:t>        а. </a:t>
            </a:r>
            <a:r>
              <a:rPr lang="ru-RU" sz="2400" b="1" dirty="0" err="1" smtClean="0"/>
              <a:t>Аппланационные</a:t>
            </a:r>
            <a:r>
              <a:rPr lang="ru-RU" sz="2400" b="1" dirty="0" smtClean="0"/>
              <a:t> тонометры:</a:t>
            </a:r>
          </a:p>
          <a:p>
            <a:pPr>
              <a:lnSpc>
                <a:spcPts val="2300"/>
              </a:lnSpc>
            </a:pPr>
            <a:r>
              <a:rPr lang="ru-RU" sz="2400" b="1" dirty="0"/>
              <a:t> </a:t>
            </a:r>
            <a:r>
              <a:rPr lang="ru-RU" sz="2400" b="1" dirty="0" smtClean="0"/>
              <a:t>           - с постоянной площадью контакта (</a:t>
            </a:r>
            <a:r>
              <a:rPr lang="en-US" sz="2400" b="1" dirty="0" smtClean="0"/>
              <a:t>Goldman, Mackay-</a:t>
            </a:r>
          </a:p>
          <a:p>
            <a:pPr>
              <a:lnSpc>
                <a:spcPts val="2300"/>
              </a:lnSpc>
            </a:pPr>
            <a:r>
              <a:rPr lang="en-US" sz="2400" b="1" dirty="0" err="1" smtClean="0"/>
              <a:t>Marg</a:t>
            </a:r>
            <a:r>
              <a:rPr lang="en-US" sz="2400" b="1" dirty="0" smtClean="0"/>
              <a:t>);</a:t>
            </a:r>
          </a:p>
          <a:p>
            <a:pPr>
              <a:lnSpc>
                <a:spcPts val="2300"/>
              </a:lnSpc>
            </a:pPr>
            <a:r>
              <a:rPr lang="en-US" sz="2400" b="1" dirty="0" smtClean="0"/>
              <a:t>            - c </a:t>
            </a:r>
            <a:r>
              <a:rPr lang="ru-RU" sz="2400" b="1" dirty="0" smtClean="0"/>
              <a:t>постоянной силой воздействия (Маклаков);</a:t>
            </a:r>
          </a:p>
          <a:p>
            <a:pPr>
              <a:lnSpc>
                <a:spcPts val="2300"/>
              </a:lnSpc>
            </a:pPr>
            <a:r>
              <a:rPr lang="ru-RU" sz="2400" b="1" dirty="0" smtClean="0"/>
              <a:t>         б. </a:t>
            </a:r>
            <a:r>
              <a:rPr lang="ru-RU" sz="2400" b="1" dirty="0" err="1" smtClean="0"/>
              <a:t>индентационные</a:t>
            </a:r>
            <a:r>
              <a:rPr lang="ru-RU" sz="2400" b="1" dirty="0" smtClean="0"/>
              <a:t> </a:t>
            </a:r>
            <a:r>
              <a:rPr lang="ru-RU" sz="2400" b="1" dirty="0"/>
              <a:t>тонометры (тонометры </a:t>
            </a:r>
            <a:r>
              <a:rPr lang="ru-RU" sz="2400" b="1" dirty="0" smtClean="0"/>
              <a:t>вдавления,</a:t>
            </a:r>
          </a:p>
          <a:p>
            <a:pPr>
              <a:lnSpc>
                <a:spcPts val="2300"/>
              </a:lnSpc>
            </a:pPr>
            <a:r>
              <a:rPr lang="ru-RU" sz="2400" b="1" dirty="0" err="1" smtClean="0"/>
              <a:t>импрессионные</a:t>
            </a:r>
            <a:r>
              <a:rPr lang="ru-RU" sz="2400" b="1" dirty="0" smtClean="0"/>
              <a:t>):</a:t>
            </a:r>
            <a:endParaRPr lang="ru-RU" sz="2400" b="1" dirty="0"/>
          </a:p>
          <a:p>
            <a:pPr>
              <a:lnSpc>
                <a:spcPts val="2300"/>
              </a:lnSpc>
            </a:pPr>
            <a:r>
              <a:rPr lang="ru-RU" sz="2400" b="1" dirty="0"/>
              <a:t>	- с постоянным вдавлением;</a:t>
            </a:r>
          </a:p>
          <a:p>
            <a:pPr>
              <a:lnSpc>
                <a:spcPts val="2300"/>
              </a:lnSpc>
            </a:pPr>
            <a:r>
              <a:rPr lang="ru-RU" sz="2400" b="1" dirty="0"/>
              <a:t>             - с постоянной силой (</a:t>
            </a:r>
            <a:r>
              <a:rPr lang="en-US" sz="2400" b="1" dirty="0" err="1"/>
              <a:t>Shiøtz</a:t>
            </a:r>
            <a:r>
              <a:rPr lang="en-US" sz="2400" b="1" dirty="0" smtClean="0"/>
              <a:t>)</a:t>
            </a:r>
            <a:r>
              <a:rPr lang="ru-RU" sz="2400" b="1" dirty="0" smtClean="0"/>
              <a:t>;</a:t>
            </a:r>
            <a:endParaRPr lang="ru-RU" sz="2400" b="1" dirty="0"/>
          </a:p>
          <a:p>
            <a:pPr>
              <a:lnSpc>
                <a:spcPts val="2300"/>
              </a:lnSpc>
            </a:pPr>
            <a:r>
              <a:rPr lang="ru-RU" sz="2400" b="1" dirty="0" smtClean="0"/>
              <a:t>       2</a:t>
            </a:r>
            <a:r>
              <a:rPr lang="ru-RU" sz="2400" b="1" dirty="0"/>
              <a:t>. Динамические инструменты:</a:t>
            </a:r>
          </a:p>
          <a:p>
            <a:pPr>
              <a:lnSpc>
                <a:spcPts val="2300"/>
              </a:lnSpc>
            </a:pPr>
            <a:r>
              <a:rPr lang="ru-RU" sz="2400" b="1" dirty="0"/>
              <a:t>  </a:t>
            </a:r>
            <a:r>
              <a:rPr lang="ru-RU" sz="2400" b="1" dirty="0" smtClean="0"/>
              <a:t>       а</a:t>
            </a:r>
            <a:r>
              <a:rPr lang="ru-RU" sz="2400" b="1" dirty="0"/>
              <a:t>. баллистические тонометры</a:t>
            </a:r>
          </a:p>
          <a:p>
            <a:pPr>
              <a:lnSpc>
                <a:spcPts val="2300"/>
              </a:lnSpc>
            </a:pPr>
            <a:r>
              <a:rPr lang="ru-RU" sz="2400" b="1" dirty="0"/>
              <a:t>  </a:t>
            </a:r>
            <a:r>
              <a:rPr lang="ru-RU" sz="2400" b="1" dirty="0" smtClean="0"/>
              <a:t>       б</a:t>
            </a:r>
            <a:r>
              <a:rPr lang="ru-RU" sz="2400" b="1" dirty="0"/>
              <a:t>. вибрационные тонометры (</a:t>
            </a:r>
            <a:r>
              <a:rPr lang="en-US" sz="2400" b="1" dirty="0" err="1"/>
              <a:t>Krakau</a:t>
            </a:r>
            <a:r>
              <a:rPr lang="en-US" sz="2400" b="1" dirty="0"/>
              <a:t>)</a:t>
            </a:r>
            <a:r>
              <a:rPr lang="ru-RU" sz="2400" b="1" dirty="0"/>
              <a:t>;</a:t>
            </a:r>
          </a:p>
          <a:p>
            <a:pPr>
              <a:lnSpc>
                <a:spcPts val="2300"/>
              </a:lnSpc>
            </a:pPr>
            <a:r>
              <a:rPr lang="ru-RU" sz="2400" b="1" dirty="0" smtClean="0">
                <a:solidFill>
                  <a:srgbClr val="00B050"/>
                </a:solidFill>
              </a:rPr>
              <a:t>Б. </a:t>
            </a:r>
            <a:r>
              <a:rPr lang="ru-RU" sz="2400" b="1" dirty="0">
                <a:solidFill>
                  <a:srgbClr val="00B050"/>
                </a:solidFill>
              </a:rPr>
              <a:t>Бесконтактные тонометры</a:t>
            </a:r>
            <a:r>
              <a:rPr lang="ru-RU" sz="2400" b="1" dirty="0"/>
              <a:t> (</a:t>
            </a:r>
            <a:r>
              <a:rPr lang="en-US" sz="2400" b="1" dirty="0" err="1"/>
              <a:t>Grolman</a:t>
            </a:r>
            <a:r>
              <a:rPr lang="en-US" sz="2400" b="1" dirty="0" smtClean="0"/>
              <a:t>)</a:t>
            </a:r>
            <a:r>
              <a:rPr lang="ru-RU" sz="2400" b="1" dirty="0" smtClean="0"/>
              <a:t>.</a:t>
            </a:r>
            <a:endParaRPr lang="ru-RU" sz="2400" b="1" dirty="0"/>
          </a:p>
        </p:txBody>
      </p:sp>
      <p:pic>
        <p:nvPicPr>
          <p:cNvPr id="20" name="Picture 11" descr="j043265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9559" y="836712"/>
            <a:ext cx="432001"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946156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62272"/>
            <a:ext cx="8229600" cy="1143000"/>
          </a:xfrm>
        </p:spPr>
        <p:txBody>
          <a:bodyPr/>
          <a:lstStyle/>
          <a:p>
            <a:r>
              <a:rPr lang="ru-RU" b="1" dirty="0" err="1" smtClean="0"/>
              <a:t>Аппланационная</a:t>
            </a:r>
            <a:r>
              <a:rPr lang="ru-RU" b="1" dirty="0" smtClean="0"/>
              <a:t> тонометрия</a:t>
            </a:r>
            <a:endParaRPr lang="ru-RU" b="1" dirty="0"/>
          </a:p>
        </p:txBody>
      </p:sp>
      <p:pic>
        <p:nvPicPr>
          <p:cNvPr id="5" name="Picture 3" descr="prism"/>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2" y="800199"/>
            <a:ext cx="9144000" cy="3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AutoShape 4"/>
          <p:cNvSpPr>
            <a:spLocks noChangeArrowheads="1"/>
          </p:cNvSpPr>
          <p:nvPr/>
        </p:nvSpPr>
        <p:spPr bwMode="auto">
          <a:xfrm>
            <a:off x="377560" y="980728"/>
            <a:ext cx="8658936" cy="720080"/>
          </a:xfrm>
          <a:prstGeom prst="roundRect">
            <a:avLst>
              <a:gd name="adj" fmla="val 13745"/>
            </a:avLst>
          </a:prstGeom>
          <a:solidFill>
            <a:schemeClr val="bg1"/>
          </a:solidFill>
          <a:ln w="38100">
            <a:solidFill>
              <a:schemeClr val="bg2"/>
            </a:solidFill>
            <a:round/>
            <a:headEnd/>
            <a:tailEnd/>
          </a:ln>
        </p:spPr>
        <p:txBody>
          <a:bodyPr wrap="none" anchor="ctr"/>
          <a:lstStyle/>
          <a:p>
            <a:pPr marL="85725">
              <a:lnSpc>
                <a:spcPct val="80000"/>
              </a:lnSpc>
            </a:pPr>
            <a:r>
              <a:rPr lang="ru-RU" sz="2300" b="1" dirty="0" smtClean="0"/>
              <a:t>Измерение ВГД через определение силы, </a:t>
            </a:r>
            <a:r>
              <a:rPr lang="ru-RU" sz="2300" b="1" dirty="0" err="1" smtClean="0"/>
              <a:t>уплощающей</a:t>
            </a:r>
            <a:r>
              <a:rPr lang="ru-RU" sz="2300" b="1" dirty="0" smtClean="0"/>
              <a:t> роговицу.</a:t>
            </a:r>
          </a:p>
          <a:p>
            <a:pPr marL="85725">
              <a:lnSpc>
                <a:spcPct val="80000"/>
              </a:lnSpc>
            </a:pPr>
            <a:r>
              <a:rPr lang="ru-RU" sz="2400" b="1" dirty="0" smtClean="0"/>
              <a:t>Теоретическая основа – </a:t>
            </a:r>
            <a:r>
              <a:rPr lang="ru-RU" sz="2400" b="1" dirty="0" smtClean="0">
                <a:solidFill>
                  <a:srgbClr val="FF0000"/>
                </a:solidFill>
              </a:rPr>
              <a:t>принцип </a:t>
            </a:r>
            <a:r>
              <a:rPr lang="en-US" sz="2400" b="1" dirty="0" err="1" smtClean="0">
                <a:solidFill>
                  <a:srgbClr val="FF0000"/>
                </a:solidFill>
              </a:rPr>
              <a:t>I</a:t>
            </a:r>
            <a:r>
              <a:rPr lang="en-US" sz="2400" b="1" dirty="0" err="1">
                <a:solidFill>
                  <a:srgbClr val="FF0000"/>
                </a:solidFill>
              </a:rPr>
              <a:t>m</a:t>
            </a:r>
            <a:r>
              <a:rPr lang="en-US" sz="2400" b="1" dirty="0" err="1" smtClean="0">
                <a:solidFill>
                  <a:srgbClr val="FF0000"/>
                </a:solidFill>
              </a:rPr>
              <a:t>bert</a:t>
            </a:r>
            <a:r>
              <a:rPr lang="en-US" sz="2400" b="1" dirty="0" smtClean="0">
                <a:solidFill>
                  <a:srgbClr val="FF0000"/>
                </a:solidFill>
              </a:rPr>
              <a:t> – Fick</a:t>
            </a:r>
            <a:r>
              <a:rPr lang="ru-RU" sz="2400" b="1" dirty="0" smtClean="0">
                <a:solidFill>
                  <a:srgbClr val="FF0000"/>
                </a:solidFill>
              </a:rPr>
              <a:t>.</a:t>
            </a:r>
          </a:p>
        </p:txBody>
      </p:sp>
      <p:pic>
        <p:nvPicPr>
          <p:cNvPr id="8" name="Picture 11" descr="j043265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7504" y="836712"/>
            <a:ext cx="432001"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AutoShape 4"/>
          <p:cNvSpPr>
            <a:spLocks noChangeArrowheads="1"/>
          </p:cNvSpPr>
          <p:nvPr/>
        </p:nvSpPr>
        <p:spPr bwMode="auto">
          <a:xfrm>
            <a:off x="395288" y="1844776"/>
            <a:ext cx="8641208" cy="864096"/>
          </a:xfrm>
          <a:prstGeom prst="roundRect">
            <a:avLst>
              <a:gd name="adj" fmla="val 13745"/>
            </a:avLst>
          </a:prstGeom>
          <a:solidFill>
            <a:schemeClr val="bg1"/>
          </a:solidFill>
          <a:ln w="38100">
            <a:solidFill>
              <a:schemeClr val="bg2"/>
            </a:solidFill>
            <a:round/>
            <a:headEnd/>
            <a:tailEnd/>
          </a:ln>
        </p:spPr>
        <p:txBody>
          <a:bodyPr wrap="none" anchor="ctr"/>
          <a:lstStyle/>
          <a:p>
            <a:pPr marL="3175">
              <a:lnSpc>
                <a:spcPct val="75000"/>
              </a:lnSpc>
            </a:pPr>
            <a:r>
              <a:rPr lang="ru-RU" sz="2400" b="1" dirty="0" smtClean="0"/>
              <a:t>Давление </a:t>
            </a:r>
            <a:r>
              <a:rPr lang="ru-RU" sz="2400" b="1" dirty="0"/>
              <a:t>(Р) внутри </a:t>
            </a:r>
            <a:r>
              <a:rPr lang="ru-RU" sz="2400" b="1" dirty="0" smtClean="0"/>
              <a:t>идеальной (сухой, тонкостенной, </a:t>
            </a:r>
            <a:r>
              <a:rPr lang="ru-RU" sz="2400" b="1" dirty="0" err="1" smtClean="0"/>
              <a:t>эластич</a:t>
            </a:r>
            <a:r>
              <a:rPr lang="ru-RU" sz="2400" b="1" dirty="0" smtClean="0"/>
              <a:t>-</a:t>
            </a:r>
          </a:p>
          <a:p>
            <a:pPr marL="3175">
              <a:lnSpc>
                <a:spcPct val="75000"/>
              </a:lnSpc>
            </a:pPr>
            <a:r>
              <a:rPr lang="ru-RU" sz="2400" b="1" dirty="0" smtClean="0"/>
              <a:t>ной) сферы равно силе (F</a:t>
            </a:r>
            <a:r>
              <a:rPr lang="ru-RU" sz="2400" b="1" dirty="0"/>
              <a:t>), </a:t>
            </a:r>
            <a:r>
              <a:rPr lang="ru-RU" sz="2400" b="1" dirty="0" smtClean="0"/>
              <a:t>необходимой </a:t>
            </a:r>
            <a:r>
              <a:rPr lang="ru-RU" sz="2400" b="1" dirty="0"/>
              <a:t>для того, чтобы "</a:t>
            </a:r>
            <a:r>
              <a:rPr lang="ru-RU" sz="2400" b="1" dirty="0" err="1" smtClean="0"/>
              <a:t>упло</a:t>
            </a:r>
            <a:r>
              <a:rPr lang="ru-RU" sz="2400" b="1" dirty="0" smtClean="0"/>
              <a:t>-</a:t>
            </a:r>
          </a:p>
          <a:p>
            <a:pPr marL="3175">
              <a:lnSpc>
                <a:spcPct val="75000"/>
              </a:lnSpc>
            </a:pPr>
            <a:r>
              <a:rPr lang="ru-RU" sz="2400" b="1" dirty="0" err="1" smtClean="0"/>
              <a:t>стить</a:t>
            </a:r>
            <a:r>
              <a:rPr lang="ru-RU" sz="2400" b="1" dirty="0"/>
              <a:t>" сферу в расчете на </a:t>
            </a:r>
            <a:r>
              <a:rPr lang="ru-RU" sz="2400" b="1" dirty="0" smtClean="0"/>
              <a:t>единицу площади </a:t>
            </a:r>
            <a:r>
              <a:rPr lang="ru-RU" sz="2400" b="1" dirty="0"/>
              <a:t>(А), </a:t>
            </a:r>
            <a:r>
              <a:rPr lang="ru-RU" sz="2400" b="1" dirty="0" smtClean="0"/>
              <a:t>т.е. P=F/A </a:t>
            </a:r>
            <a:endParaRPr lang="ru-RU" sz="2400" b="1" dirty="0">
              <a:solidFill>
                <a:srgbClr val="000000"/>
              </a:solidFill>
            </a:endParaRPr>
          </a:p>
        </p:txBody>
      </p:sp>
      <p:pic>
        <p:nvPicPr>
          <p:cNvPr id="10" name="Picture 11" descr="j043265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7504" y="1628800"/>
            <a:ext cx="43200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AutoShape 4"/>
          <p:cNvSpPr>
            <a:spLocks noChangeArrowheads="1"/>
          </p:cNvSpPr>
          <p:nvPr/>
        </p:nvSpPr>
        <p:spPr bwMode="auto">
          <a:xfrm>
            <a:off x="417513" y="2924920"/>
            <a:ext cx="8618983" cy="648096"/>
          </a:xfrm>
          <a:prstGeom prst="roundRect">
            <a:avLst>
              <a:gd name="adj" fmla="val 13745"/>
            </a:avLst>
          </a:prstGeom>
          <a:solidFill>
            <a:schemeClr val="bg1"/>
          </a:solidFill>
          <a:ln w="38100">
            <a:solidFill>
              <a:schemeClr val="bg2"/>
            </a:solidFill>
            <a:round/>
            <a:headEnd/>
            <a:tailEnd/>
          </a:ln>
        </p:spPr>
        <p:txBody>
          <a:bodyPr wrap="none" anchor="ctr"/>
          <a:lstStyle/>
          <a:p>
            <a:pPr>
              <a:lnSpc>
                <a:spcPts val="2300"/>
              </a:lnSpc>
            </a:pPr>
            <a:r>
              <a:rPr lang="en-US" sz="2400" b="1" dirty="0" smtClean="0">
                <a:solidFill>
                  <a:srgbClr val="FF0000"/>
                </a:solidFill>
              </a:rPr>
              <a:t>NB!!! – </a:t>
            </a:r>
            <a:r>
              <a:rPr lang="ru-RU" sz="2400" b="1" dirty="0" smtClean="0">
                <a:solidFill>
                  <a:srgbClr val="FF0000"/>
                </a:solidFill>
              </a:rPr>
              <a:t>роговица – НЕ тонкостенная, НЕ сухая, УСТОЙЧИВА к де-</a:t>
            </a:r>
          </a:p>
          <a:p>
            <a:pPr>
              <a:lnSpc>
                <a:spcPts val="2300"/>
              </a:lnSpc>
            </a:pPr>
            <a:r>
              <a:rPr lang="ru-RU" sz="2400" b="1" dirty="0">
                <a:solidFill>
                  <a:srgbClr val="FF0000"/>
                </a:solidFill>
              </a:rPr>
              <a:t>ф</a:t>
            </a:r>
            <a:r>
              <a:rPr lang="ru-RU" sz="2400" b="1" dirty="0" smtClean="0">
                <a:solidFill>
                  <a:srgbClr val="FF0000"/>
                </a:solidFill>
              </a:rPr>
              <a:t>ормации, АСФЕРИЧНА</a:t>
            </a:r>
            <a:endParaRPr lang="ru-RU" sz="2400" b="1" dirty="0">
              <a:solidFill>
                <a:srgbClr val="FF0000"/>
              </a:solidFill>
            </a:endParaRPr>
          </a:p>
        </p:txBody>
      </p:sp>
      <p:pic>
        <p:nvPicPr>
          <p:cNvPr id="12" name="Picture 11" descr="j043265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7506" y="2708920"/>
            <a:ext cx="432001"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AutoShape 4"/>
          <p:cNvSpPr>
            <a:spLocks noChangeArrowheads="1"/>
          </p:cNvSpPr>
          <p:nvPr/>
        </p:nvSpPr>
        <p:spPr bwMode="auto">
          <a:xfrm>
            <a:off x="441356" y="3789016"/>
            <a:ext cx="8618982" cy="432072"/>
          </a:xfrm>
          <a:prstGeom prst="roundRect">
            <a:avLst>
              <a:gd name="adj" fmla="val 13745"/>
            </a:avLst>
          </a:prstGeom>
          <a:solidFill>
            <a:schemeClr val="bg1"/>
          </a:solidFill>
          <a:ln w="38100">
            <a:solidFill>
              <a:schemeClr val="bg2"/>
            </a:solidFill>
            <a:round/>
            <a:headEnd/>
            <a:tailEnd/>
          </a:ln>
        </p:spPr>
        <p:txBody>
          <a:bodyPr wrap="none" anchor="ctr"/>
          <a:lstStyle/>
          <a:p>
            <a:pPr>
              <a:lnSpc>
                <a:spcPts val="2300"/>
              </a:lnSpc>
            </a:pPr>
            <a:r>
              <a:rPr lang="ru-RU" sz="2400" b="1" dirty="0" smtClean="0"/>
              <a:t>Следствие – </a:t>
            </a:r>
            <a:r>
              <a:rPr lang="ru-RU" sz="2400" b="1" dirty="0">
                <a:solidFill>
                  <a:srgbClr val="000000"/>
                </a:solidFill>
              </a:rPr>
              <a:t>Р</a:t>
            </a:r>
            <a:r>
              <a:rPr lang="en-US" sz="2400" b="1" baseline="-25000" dirty="0" smtClean="0">
                <a:solidFill>
                  <a:srgbClr val="000000"/>
                </a:solidFill>
              </a:rPr>
              <a:t>t</a:t>
            </a:r>
            <a:r>
              <a:rPr lang="ru-RU" sz="2400" b="1" baseline="-25000" dirty="0" smtClean="0">
                <a:solidFill>
                  <a:srgbClr val="000000"/>
                </a:solidFill>
              </a:rPr>
              <a:t> </a:t>
            </a:r>
            <a:r>
              <a:rPr lang="ru-RU" sz="2400" b="1" dirty="0" smtClean="0">
                <a:solidFill>
                  <a:srgbClr val="000000"/>
                </a:solidFill>
              </a:rPr>
              <a:t>может на 30% превышать </a:t>
            </a:r>
            <a:r>
              <a:rPr lang="ru-RU" sz="2400" b="1" dirty="0" smtClean="0"/>
              <a:t>Р</a:t>
            </a:r>
            <a:r>
              <a:rPr lang="ru-RU" sz="2400" b="1" baseline="-25000" dirty="0" smtClean="0"/>
              <a:t>о</a:t>
            </a:r>
            <a:endParaRPr lang="ru-RU" sz="2400" b="1" baseline="-25000" dirty="0"/>
          </a:p>
        </p:txBody>
      </p:sp>
      <p:pic>
        <p:nvPicPr>
          <p:cNvPr id="14" name="Picture 11" descr="j043265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7504" y="3573016"/>
            <a:ext cx="432001"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AutoShape 4"/>
          <p:cNvSpPr>
            <a:spLocks noChangeArrowheads="1"/>
          </p:cNvSpPr>
          <p:nvPr/>
        </p:nvSpPr>
        <p:spPr bwMode="auto">
          <a:xfrm>
            <a:off x="441356" y="4437112"/>
            <a:ext cx="8618982" cy="1584176"/>
          </a:xfrm>
          <a:prstGeom prst="roundRect">
            <a:avLst>
              <a:gd name="adj" fmla="val 13745"/>
            </a:avLst>
          </a:prstGeom>
          <a:solidFill>
            <a:schemeClr val="bg1"/>
          </a:solidFill>
          <a:ln w="38100">
            <a:solidFill>
              <a:schemeClr val="bg2"/>
            </a:solidFill>
            <a:round/>
            <a:headEnd/>
            <a:tailEnd/>
          </a:ln>
        </p:spPr>
        <p:txBody>
          <a:bodyPr wrap="none" anchor="ctr"/>
          <a:lstStyle/>
          <a:p>
            <a:pPr>
              <a:lnSpc>
                <a:spcPts val="2300"/>
              </a:lnSpc>
            </a:pPr>
            <a:r>
              <a:rPr lang="ru-RU" sz="2400" b="1" dirty="0" smtClean="0">
                <a:solidFill>
                  <a:srgbClr val="FF0000"/>
                </a:solidFill>
              </a:rPr>
              <a:t>Два побочных фактора, влияющих на результаты тонометрии:</a:t>
            </a:r>
          </a:p>
          <a:p>
            <a:pPr>
              <a:lnSpc>
                <a:spcPts val="2300"/>
              </a:lnSpc>
            </a:pPr>
            <a:r>
              <a:rPr lang="ru-RU" sz="2400" b="1" dirty="0" smtClean="0"/>
              <a:t>1.Капиллярное притяжение между головкой тонометра и слез-</a:t>
            </a:r>
          </a:p>
          <a:p>
            <a:pPr>
              <a:lnSpc>
                <a:spcPts val="2300"/>
              </a:lnSpc>
            </a:pPr>
            <a:r>
              <a:rPr lang="ru-RU" sz="2400" b="1" dirty="0" smtClean="0"/>
              <a:t>ной пленкой (Т);</a:t>
            </a:r>
          </a:p>
          <a:p>
            <a:pPr>
              <a:lnSpc>
                <a:spcPts val="2300"/>
              </a:lnSpc>
            </a:pPr>
            <a:r>
              <a:rPr lang="ru-RU" sz="2400" b="1" dirty="0" smtClean="0"/>
              <a:t>2.Не зависящая от ВГД сила С, требующаяся для уплощения </a:t>
            </a:r>
            <a:r>
              <a:rPr lang="ru-RU" sz="2400" b="1" dirty="0" err="1" smtClean="0"/>
              <a:t>ри</a:t>
            </a:r>
            <a:r>
              <a:rPr lang="ru-RU" sz="2400" b="1" dirty="0" smtClean="0"/>
              <a:t>-</a:t>
            </a:r>
          </a:p>
          <a:p>
            <a:pPr>
              <a:lnSpc>
                <a:spcPts val="2300"/>
              </a:lnSpc>
            </a:pPr>
            <a:r>
              <a:rPr lang="ru-RU" sz="2400" b="1" dirty="0" err="1" smtClean="0"/>
              <a:t>гидной</a:t>
            </a:r>
            <a:r>
              <a:rPr lang="ru-RU" sz="2400" b="1" dirty="0" smtClean="0"/>
              <a:t> роговицы.</a:t>
            </a:r>
            <a:endParaRPr lang="ru-RU" sz="2400" b="1" dirty="0"/>
          </a:p>
        </p:txBody>
      </p:sp>
      <p:pic>
        <p:nvPicPr>
          <p:cNvPr id="16" name="Picture 11" descr="j043265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7504" y="4221088"/>
            <a:ext cx="432001"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26965" t="74392" r="59992" b="20591"/>
          <a:stretch/>
        </p:blipFill>
        <p:spPr bwMode="auto">
          <a:xfrm>
            <a:off x="683568" y="5973685"/>
            <a:ext cx="3541312" cy="766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26965" t="78547" r="58327" b="15574"/>
          <a:stretch/>
        </p:blipFill>
        <p:spPr bwMode="auto">
          <a:xfrm>
            <a:off x="5220072" y="5973685"/>
            <a:ext cx="3407921" cy="766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442753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467544" y="-243408"/>
            <a:ext cx="8229600" cy="1143000"/>
          </a:xfrm>
        </p:spPr>
        <p:txBody>
          <a:bodyPr/>
          <a:lstStyle/>
          <a:p>
            <a:r>
              <a:rPr lang="ru-RU" b="1" dirty="0" smtClean="0"/>
              <a:t>Тонометр </a:t>
            </a:r>
            <a:r>
              <a:rPr lang="ru-RU" b="1" dirty="0" err="1" smtClean="0"/>
              <a:t>Маклакова</a:t>
            </a:r>
            <a:endParaRPr lang="ru-RU" b="1" dirty="0"/>
          </a:p>
        </p:txBody>
      </p:sp>
      <p:pic>
        <p:nvPicPr>
          <p:cNvPr id="4" name="Содержимое 3"/>
          <p:cNvPicPr>
            <a:picLocks noGrp="1" noChangeAspect="1"/>
          </p:cNvPicPr>
          <p:nvPr>
            <p:ph idx="1"/>
          </p:nvPr>
        </p:nvPicPr>
        <p:blipFill rotWithShape="1">
          <a:blip r:embed="rId3"/>
          <a:srcRect l="-5244" t="1201" r="5244" b="-4057"/>
          <a:stretch/>
        </p:blipFill>
        <p:spPr>
          <a:xfrm>
            <a:off x="1475656" y="1196752"/>
            <a:ext cx="6419056" cy="4977697"/>
          </a:xfrm>
        </p:spPr>
      </p:pic>
      <p:pic>
        <p:nvPicPr>
          <p:cNvPr id="5" name="Picture 3" descr="prism"/>
          <p:cNvPicPr preferRelativeResize="0">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12" y="800199"/>
            <a:ext cx="9144000" cy="3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61622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8256"/>
            <a:ext cx="9144000" cy="1143000"/>
          </a:xfrm>
        </p:spPr>
        <p:txBody>
          <a:bodyPr>
            <a:normAutofit/>
          </a:bodyPr>
          <a:lstStyle/>
          <a:p>
            <a:pPr>
              <a:lnSpc>
                <a:spcPts val="4000"/>
              </a:lnSpc>
            </a:pPr>
            <a:r>
              <a:rPr lang="ru-RU" b="1" dirty="0" smtClean="0"/>
              <a:t>Недостатки </a:t>
            </a:r>
            <a:r>
              <a:rPr lang="ru-RU" b="1" dirty="0" err="1" smtClean="0"/>
              <a:t>аппланационной</a:t>
            </a:r>
            <a:r>
              <a:rPr lang="ru-RU" b="1" dirty="0" smtClean="0"/>
              <a:t> тонометрии</a:t>
            </a:r>
            <a:endParaRPr lang="ru-RU" b="1" dirty="0"/>
          </a:p>
        </p:txBody>
      </p:sp>
      <p:sp>
        <p:nvSpPr>
          <p:cNvPr id="7" name="AutoShape 4"/>
          <p:cNvSpPr>
            <a:spLocks noChangeArrowheads="1"/>
          </p:cNvSpPr>
          <p:nvPr/>
        </p:nvSpPr>
        <p:spPr bwMode="auto">
          <a:xfrm>
            <a:off x="363290" y="1412776"/>
            <a:ext cx="8457182" cy="1656184"/>
          </a:xfrm>
          <a:prstGeom prst="roundRect">
            <a:avLst>
              <a:gd name="adj" fmla="val 13745"/>
            </a:avLst>
          </a:prstGeom>
          <a:solidFill>
            <a:schemeClr val="bg1"/>
          </a:solidFill>
          <a:ln w="38100">
            <a:solidFill>
              <a:schemeClr val="bg2"/>
            </a:solidFill>
            <a:round/>
            <a:headEnd/>
            <a:tailEnd/>
          </a:ln>
        </p:spPr>
        <p:txBody>
          <a:bodyPr wrap="none" anchor="ctr"/>
          <a:lstStyle/>
          <a:p>
            <a:pPr marL="3175">
              <a:lnSpc>
                <a:spcPct val="75000"/>
              </a:lnSpc>
            </a:pPr>
            <a:r>
              <a:rPr lang="ru-RU" sz="2400" b="1" dirty="0" smtClean="0">
                <a:solidFill>
                  <a:srgbClr val="FF0000"/>
                </a:solidFill>
              </a:rPr>
              <a:t>Повышенная ригидность оболочек глаза:</a:t>
            </a:r>
          </a:p>
          <a:p>
            <a:pPr marL="346075" indent="-342900">
              <a:lnSpc>
                <a:spcPct val="75000"/>
              </a:lnSpc>
              <a:buFontTx/>
              <a:buChar char="-"/>
            </a:pPr>
            <a:r>
              <a:rPr lang="ru-RU" sz="2400" b="1" dirty="0" smtClean="0"/>
              <a:t>Высокая гиперметропия;</a:t>
            </a:r>
          </a:p>
          <a:p>
            <a:pPr marL="346075" indent="-342900">
              <a:lnSpc>
                <a:spcPct val="75000"/>
              </a:lnSpc>
              <a:buFontTx/>
              <a:buChar char="-"/>
            </a:pPr>
            <a:r>
              <a:rPr lang="ru-RU" sz="2400" b="1" dirty="0" smtClean="0">
                <a:solidFill>
                  <a:srgbClr val="FF0000"/>
                </a:solidFill>
              </a:rPr>
              <a:t>Экстремально</a:t>
            </a:r>
            <a:r>
              <a:rPr lang="ru-RU" sz="2400" b="1" dirty="0" smtClean="0"/>
              <a:t> высокая миопия (!);</a:t>
            </a:r>
          </a:p>
          <a:p>
            <a:pPr marL="346075" indent="-342900">
              <a:lnSpc>
                <a:spcPct val="75000"/>
              </a:lnSpc>
              <a:buFontTx/>
              <a:buChar char="-"/>
            </a:pPr>
            <a:r>
              <a:rPr lang="ru-RU" sz="2400" b="1" dirty="0" smtClean="0"/>
              <a:t>Глаукома</a:t>
            </a:r>
          </a:p>
          <a:p>
            <a:pPr marL="346075" indent="-342900">
              <a:lnSpc>
                <a:spcPct val="75000"/>
              </a:lnSpc>
              <a:buFontTx/>
              <a:buChar char="-"/>
            </a:pPr>
            <a:r>
              <a:rPr lang="ru-RU" sz="2400" b="1" dirty="0" smtClean="0"/>
              <a:t>Терапия вазоконстрикторами.</a:t>
            </a:r>
          </a:p>
        </p:txBody>
      </p:sp>
      <p:pic>
        <p:nvPicPr>
          <p:cNvPr id="8"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3" y="1196752"/>
            <a:ext cx="432001" cy="504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 descr="prism"/>
          <p:cNvPicPr preferRelativeResize="0">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088231"/>
            <a:ext cx="9144000" cy="3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AutoShape 4"/>
          <p:cNvSpPr>
            <a:spLocks noChangeArrowheads="1"/>
          </p:cNvSpPr>
          <p:nvPr/>
        </p:nvSpPr>
        <p:spPr bwMode="auto">
          <a:xfrm>
            <a:off x="291283" y="3284984"/>
            <a:ext cx="8529189" cy="2088232"/>
          </a:xfrm>
          <a:prstGeom prst="roundRect">
            <a:avLst>
              <a:gd name="adj" fmla="val 13745"/>
            </a:avLst>
          </a:prstGeom>
          <a:solidFill>
            <a:schemeClr val="bg1"/>
          </a:solidFill>
          <a:ln w="38100">
            <a:solidFill>
              <a:schemeClr val="bg2"/>
            </a:solidFill>
            <a:round/>
            <a:headEnd/>
            <a:tailEnd/>
          </a:ln>
        </p:spPr>
        <p:txBody>
          <a:bodyPr wrap="none" anchor="ctr"/>
          <a:lstStyle/>
          <a:p>
            <a:pPr marL="3175">
              <a:lnSpc>
                <a:spcPct val="75000"/>
              </a:lnSpc>
            </a:pPr>
            <a:r>
              <a:rPr lang="ru-RU" sz="2400" b="1" dirty="0" smtClean="0">
                <a:solidFill>
                  <a:srgbClr val="FF0000"/>
                </a:solidFill>
              </a:rPr>
              <a:t>Повышенная ригидность оболочек глаза:</a:t>
            </a:r>
          </a:p>
          <a:p>
            <a:pPr marL="346075" indent="-342900">
              <a:lnSpc>
                <a:spcPct val="75000"/>
              </a:lnSpc>
              <a:buFontTx/>
              <a:buChar char="-"/>
            </a:pPr>
            <a:r>
              <a:rPr lang="ru-RU" sz="2400" b="1" dirty="0" smtClean="0"/>
              <a:t>Высокая миопия;</a:t>
            </a:r>
          </a:p>
          <a:p>
            <a:pPr marL="346075" indent="-342900">
              <a:lnSpc>
                <a:spcPct val="75000"/>
              </a:lnSpc>
              <a:buFontTx/>
              <a:buChar char="-"/>
            </a:pPr>
            <a:r>
              <a:rPr lang="ru-RU" sz="2400" b="1" dirty="0" smtClean="0"/>
              <a:t>Терапия </a:t>
            </a:r>
            <a:r>
              <a:rPr lang="ru-RU" sz="2400" b="1" dirty="0" err="1" smtClean="0"/>
              <a:t>миотиками</a:t>
            </a:r>
            <a:r>
              <a:rPr lang="ru-RU" sz="2400" b="1" dirty="0" smtClean="0"/>
              <a:t> (особенно антихолинэстеразными пре-</a:t>
            </a:r>
          </a:p>
          <a:p>
            <a:pPr marL="3175">
              <a:lnSpc>
                <a:spcPct val="75000"/>
              </a:lnSpc>
            </a:pPr>
            <a:r>
              <a:rPr lang="ru-RU" sz="2400" b="1" dirty="0" err="1" smtClean="0"/>
              <a:t>паратами</a:t>
            </a:r>
            <a:r>
              <a:rPr lang="ru-RU" sz="2400" b="1" dirty="0" smtClean="0"/>
              <a:t>!);</a:t>
            </a:r>
          </a:p>
          <a:p>
            <a:pPr marL="346075" indent="-342900">
              <a:lnSpc>
                <a:spcPct val="75000"/>
              </a:lnSpc>
              <a:buFontTx/>
              <a:buChar char="-"/>
            </a:pPr>
            <a:r>
              <a:rPr lang="ru-RU" sz="2400" b="1" dirty="0" smtClean="0"/>
              <a:t>После </a:t>
            </a:r>
            <a:r>
              <a:rPr lang="ru-RU" sz="2400" b="1" dirty="0" err="1" smtClean="0"/>
              <a:t>противоотслоечных</a:t>
            </a:r>
            <a:r>
              <a:rPr lang="ru-RU" sz="2400" b="1" dirty="0" smtClean="0"/>
              <a:t> вмешательств;</a:t>
            </a:r>
          </a:p>
          <a:p>
            <a:pPr marL="346075" indent="-342900">
              <a:lnSpc>
                <a:spcPct val="75000"/>
              </a:lnSpc>
              <a:buFontTx/>
              <a:buChar char="-"/>
            </a:pPr>
            <a:r>
              <a:rPr lang="ru-RU" sz="2400" b="1" dirty="0" smtClean="0"/>
              <a:t>Газовая тампонада стекловидной камеры;</a:t>
            </a:r>
          </a:p>
          <a:p>
            <a:pPr marL="346075" indent="-342900">
              <a:lnSpc>
                <a:spcPct val="75000"/>
              </a:lnSpc>
              <a:buFontTx/>
              <a:buChar char="-"/>
            </a:pPr>
            <a:r>
              <a:rPr lang="ru-RU" sz="2400" b="1" dirty="0" smtClean="0"/>
              <a:t>Терапия вазодилататорами.</a:t>
            </a:r>
          </a:p>
        </p:txBody>
      </p:sp>
      <p:pic>
        <p:nvPicPr>
          <p:cNvPr id="23"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496" y="2996952"/>
            <a:ext cx="432001" cy="504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AutoShape 4"/>
          <p:cNvSpPr>
            <a:spLocks noChangeArrowheads="1"/>
          </p:cNvSpPr>
          <p:nvPr/>
        </p:nvSpPr>
        <p:spPr bwMode="auto">
          <a:xfrm>
            <a:off x="291283" y="5589240"/>
            <a:ext cx="8601197" cy="1008112"/>
          </a:xfrm>
          <a:prstGeom prst="roundRect">
            <a:avLst>
              <a:gd name="adj" fmla="val 13745"/>
            </a:avLst>
          </a:prstGeom>
          <a:solidFill>
            <a:schemeClr val="bg1"/>
          </a:solidFill>
          <a:ln w="38100">
            <a:solidFill>
              <a:schemeClr val="bg2"/>
            </a:solidFill>
            <a:round/>
            <a:headEnd/>
            <a:tailEnd/>
          </a:ln>
        </p:spPr>
        <p:txBody>
          <a:bodyPr wrap="none" anchor="ctr"/>
          <a:lstStyle/>
          <a:p>
            <a:pPr marL="3175">
              <a:lnSpc>
                <a:spcPct val="75000"/>
              </a:lnSpc>
            </a:pPr>
            <a:r>
              <a:rPr lang="ru-RU" sz="2400" b="1" dirty="0" smtClean="0">
                <a:solidFill>
                  <a:srgbClr val="FF0000"/>
                </a:solidFill>
              </a:rPr>
              <a:t>Завышение результатов </a:t>
            </a:r>
            <a:r>
              <a:rPr lang="ru-RU" sz="2400" b="1" dirty="0" err="1" smtClean="0">
                <a:solidFill>
                  <a:srgbClr val="FF0000"/>
                </a:solidFill>
              </a:rPr>
              <a:t>аппланационной</a:t>
            </a:r>
            <a:r>
              <a:rPr lang="ru-RU" sz="2400" b="1" smtClean="0">
                <a:solidFill>
                  <a:srgbClr val="FF0000"/>
                </a:solidFill>
              </a:rPr>
              <a:t> тонометрии:</a:t>
            </a:r>
            <a:endParaRPr lang="ru-RU" sz="2400" b="1" dirty="0" smtClean="0">
              <a:solidFill>
                <a:srgbClr val="FF0000"/>
              </a:solidFill>
            </a:endParaRPr>
          </a:p>
          <a:p>
            <a:pPr marL="3175">
              <a:lnSpc>
                <a:spcPct val="75000"/>
              </a:lnSpc>
            </a:pPr>
            <a:r>
              <a:rPr lang="ru-RU" sz="2400" b="1" dirty="0" smtClean="0">
                <a:solidFill>
                  <a:srgbClr val="000000"/>
                </a:solidFill>
              </a:rPr>
              <a:t>- </a:t>
            </a:r>
            <a:r>
              <a:rPr lang="ru-RU" sz="2400" b="1" dirty="0" smtClean="0"/>
              <a:t>толстая роговица;                                - крутая роговица;</a:t>
            </a:r>
          </a:p>
          <a:p>
            <a:pPr marL="3175">
              <a:lnSpc>
                <a:spcPct val="75000"/>
              </a:lnSpc>
            </a:pPr>
            <a:r>
              <a:rPr lang="ru-RU" sz="2400" b="1" dirty="0" smtClean="0"/>
              <a:t>- аномалии поверхности роговицы или ее грубая патология. </a:t>
            </a:r>
          </a:p>
        </p:txBody>
      </p:sp>
      <p:pic>
        <p:nvPicPr>
          <p:cNvPr id="25"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5229200"/>
            <a:ext cx="432001" cy="504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702771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71400"/>
            <a:ext cx="8229600" cy="1143000"/>
          </a:xfrm>
        </p:spPr>
        <p:txBody>
          <a:bodyPr/>
          <a:lstStyle/>
          <a:p>
            <a:r>
              <a:rPr lang="ru-RU" b="1" dirty="0" smtClean="0"/>
              <a:t>Тонометрия по Гольдману</a:t>
            </a:r>
            <a:endParaRPr lang="ru-RU" b="1" dirty="0"/>
          </a:p>
        </p:txBody>
      </p:sp>
      <p:sp>
        <p:nvSpPr>
          <p:cNvPr id="5" name="AutoShape 4"/>
          <p:cNvSpPr>
            <a:spLocks noChangeArrowheads="1"/>
          </p:cNvSpPr>
          <p:nvPr/>
        </p:nvSpPr>
        <p:spPr bwMode="auto">
          <a:xfrm>
            <a:off x="377560" y="3717032"/>
            <a:ext cx="8658936" cy="648072"/>
          </a:xfrm>
          <a:prstGeom prst="roundRect">
            <a:avLst>
              <a:gd name="adj" fmla="val 13745"/>
            </a:avLst>
          </a:prstGeom>
          <a:solidFill>
            <a:schemeClr val="bg1"/>
          </a:solidFill>
          <a:ln w="38100">
            <a:solidFill>
              <a:schemeClr val="bg2"/>
            </a:solidFill>
            <a:round/>
            <a:headEnd/>
            <a:tailEnd/>
          </a:ln>
        </p:spPr>
        <p:txBody>
          <a:bodyPr wrap="none" anchor="ctr"/>
          <a:lstStyle/>
          <a:p>
            <a:pPr marL="85725">
              <a:lnSpc>
                <a:spcPct val="80000"/>
              </a:lnSpc>
            </a:pPr>
            <a:r>
              <a:rPr lang="ru-RU" sz="2400" b="1" dirty="0" smtClean="0"/>
              <a:t>Для тонометра Гольдмана А выбрана равной 7.35 мм</a:t>
            </a:r>
            <a:r>
              <a:rPr lang="ru-RU" sz="2400" b="1" baseline="30000" dirty="0" smtClean="0"/>
              <a:t>2 </a:t>
            </a:r>
            <a:r>
              <a:rPr lang="ru-RU" sz="2400" b="1" dirty="0" smtClean="0"/>
              <a:t>(</a:t>
            </a:r>
            <a:r>
              <a:rPr lang="ru-RU" sz="2400" b="1" dirty="0" err="1" smtClean="0"/>
              <a:t>аппла</a:t>
            </a:r>
            <a:r>
              <a:rPr lang="ru-RU" sz="2400" b="1" dirty="0" smtClean="0"/>
              <a:t>-</a:t>
            </a:r>
          </a:p>
          <a:p>
            <a:pPr marL="85725">
              <a:lnSpc>
                <a:spcPct val="80000"/>
              </a:lnSpc>
            </a:pPr>
            <a:r>
              <a:rPr lang="ru-RU" sz="2400" b="1" dirty="0"/>
              <a:t>н</a:t>
            </a:r>
            <a:r>
              <a:rPr lang="ru-RU" sz="2400" b="1" dirty="0" smtClean="0"/>
              <a:t>ация внутренней (!) поверхности роговицы). </a:t>
            </a:r>
          </a:p>
        </p:txBody>
      </p:sp>
      <p:pic>
        <p:nvPicPr>
          <p:cNvPr id="6"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3501056"/>
            <a:ext cx="432001"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AutoShape 4"/>
          <p:cNvSpPr>
            <a:spLocks noChangeArrowheads="1"/>
          </p:cNvSpPr>
          <p:nvPr/>
        </p:nvSpPr>
        <p:spPr bwMode="auto">
          <a:xfrm>
            <a:off x="395288" y="4581128"/>
            <a:ext cx="8641208" cy="648072"/>
          </a:xfrm>
          <a:prstGeom prst="roundRect">
            <a:avLst>
              <a:gd name="adj" fmla="val 13745"/>
            </a:avLst>
          </a:prstGeom>
          <a:solidFill>
            <a:schemeClr val="bg1"/>
          </a:solidFill>
          <a:ln w="38100">
            <a:solidFill>
              <a:schemeClr val="bg2"/>
            </a:solidFill>
            <a:round/>
            <a:headEnd/>
            <a:tailEnd/>
          </a:ln>
        </p:spPr>
        <p:txBody>
          <a:bodyPr wrap="none" anchor="ctr"/>
          <a:lstStyle/>
          <a:p>
            <a:pPr marL="3175">
              <a:lnSpc>
                <a:spcPct val="75000"/>
              </a:lnSpc>
            </a:pPr>
            <a:r>
              <a:rPr lang="ru-RU" sz="2400" b="1" dirty="0" smtClean="0">
                <a:solidFill>
                  <a:srgbClr val="000000"/>
                </a:solidFill>
              </a:rPr>
              <a:t>Для достижения этого диаметр </a:t>
            </a:r>
            <a:r>
              <a:rPr lang="ru-RU" sz="2400" b="1" dirty="0" err="1" smtClean="0">
                <a:solidFill>
                  <a:srgbClr val="000000"/>
                </a:solidFill>
              </a:rPr>
              <a:t>аппланации</a:t>
            </a:r>
            <a:r>
              <a:rPr lang="ru-RU" sz="2400" b="1" dirty="0" smtClean="0">
                <a:solidFill>
                  <a:srgbClr val="000000"/>
                </a:solidFill>
              </a:rPr>
              <a:t> наружной поверх-</a:t>
            </a:r>
          </a:p>
          <a:p>
            <a:pPr marL="3175">
              <a:lnSpc>
                <a:spcPct val="75000"/>
              </a:lnSpc>
            </a:pPr>
            <a:r>
              <a:rPr lang="ru-RU" sz="2400" b="1" dirty="0" err="1">
                <a:solidFill>
                  <a:srgbClr val="000000"/>
                </a:solidFill>
              </a:rPr>
              <a:t>н</a:t>
            </a:r>
            <a:r>
              <a:rPr lang="ru-RU" sz="2400" b="1" dirty="0" err="1" smtClean="0">
                <a:solidFill>
                  <a:srgbClr val="000000"/>
                </a:solidFill>
              </a:rPr>
              <a:t>ости</a:t>
            </a:r>
            <a:r>
              <a:rPr lang="ru-RU" sz="2400" b="1" dirty="0" smtClean="0">
                <a:solidFill>
                  <a:srgbClr val="000000"/>
                </a:solidFill>
              </a:rPr>
              <a:t> роговицы должен быть равен 3.06 мм.</a:t>
            </a:r>
            <a:endParaRPr lang="ru-RU" sz="2400" b="1" dirty="0">
              <a:solidFill>
                <a:srgbClr val="000000"/>
              </a:solidFill>
            </a:endParaRPr>
          </a:p>
        </p:txBody>
      </p:sp>
      <p:pic>
        <p:nvPicPr>
          <p:cNvPr id="8"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4293096"/>
            <a:ext cx="43200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AutoShape 4"/>
          <p:cNvSpPr>
            <a:spLocks noChangeArrowheads="1"/>
          </p:cNvSpPr>
          <p:nvPr/>
        </p:nvSpPr>
        <p:spPr bwMode="auto">
          <a:xfrm>
            <a:off x="377560" y="1628824"/>
            <a:ext cx="8682778" cy="1944192"/>
          </a:xfrm>
          <a:prstGeom prst="roundRect">
            <a:avLst>
              <a:gd name="adj" fmla="val 13745"/>
            </a:avLst>
          </a:prstGeom>
          <a:solidFill>
            <a:schemeClr val="bg1"/>
          </a:solidFill>
          <a:ln w="38100">
            <a:solidFill>
              <a:schemeClr val="bg2"/>
            </a:solidFill>
            <a:round/>
            <a:headEnd/>
            <a:tailEnd/>
          </a:ln>
        </p:spPr>
        <p:txBody>
          <a:bodyPr wrap="none" anchor="ctr"/>
          <a:lstStyle/>
          <a:p>
            <a:pPr algn="just">
              <a:lnSpc>
                <a:spcPts val="2300"/>
              </a:lnSpc>
            </a:pPr>
            <a:r>
              <a:rPr lang="ru-RU" sz="2400" b="1" dirty="0"/>
              <a:t>о</a:t>
            </a:r>
            <a:r>
              <a:rPr lang="ru-RU" sz="2400" b="1" dirty="0" smtClean="0"/>
              <a:t>ценивают </a:t>
            </a:r>
            <a:r>
              <a:rPr lang="ru-RU" sz="2400" b="1" dirty="0"/>
              <a:t>не диаметр кружка сплющивания, а </a:t>
            </a:r>
            <a:r>
              <a:rPr lang="ru-RU" sz="2400" b="1" dirty="0" smtClean="0"/>
              <a:t> усилие</a:t>
            </a:r>
            <a:r>
              <a:rPr lang="ru-RU" sz="2400" b="1" dirty="0"/>
              <a:t>, </a:t>
            </a:r>
            <a:r>
              <a:rPr lang="ru-RU" sz="2400" b="1" dirty="0" smtClean="0"/>
              <a:t>кото-</a:t>
            </a:r>
          </a:p>
          <a:p>
            <a:pPr algn="just">
              <a:lnSpc>
                <a:spcPts val="2300"/>
              </a:lnSpc>
            </a:pPr>
            <a:r>
              <a:rPr lang="ru-RU" sz="2400" b="1" dirty="0" smtClean="0"/>
              <a:t>рое </a:t>
            </a:r>
            <a:r>
              <a:rPr lang="ru-RU" sz="2400" b="1" dirty="0"/>
              <a:t>необходимо приложить, чтобы сплющить роговицу до </a:t>
            </a:r>
            <a:r>
              <a:rPr lang="ru-RU" sz="2400" b="1" dirty="0" err="1" smtClean="0"/>
              <a:t>пя</a:t>
            </a:r>
            <a:r>
              <a:rPr lang="ru-RU" sz="2400" b="1" dirty="0" smtClean="0"/>
              <a:t>-</a:t>
            </a:r>
          </a:p>
          <a:p>
            <a:pPr algn="just">
              <a:lnSpc>
                <a:spcPts val="2300"/>
              </a:lnSpc>
            </a:pPr>
            <a:r>
              <a:rPr lang="ru-RU" sz="2400" b="1" dirty="0" err="1"/>
              <a:t>т</a:t>
            </a:r>
            <a:r>
              <a:rPr lang="ru-RU" sz="2400" b="1" dirty="0" err="1" smtClean="0"/>
              <a:t>на</a:t>
            </a:r>
            <a:r>
              <a:rPr lang="ru-RU" sz="2400" b="1" dirty="0" smtClean="0"/>
              <a:t>  </a:t>
            </a:r>
            <a:r>
              <a:rPr lang="ru-RU" sz="2400" b="1" dirty="0"/>
              <a:t>диаметром </a:t>
            </a:r>
            <a:r>
              <a:rPr lang="ru-RU" sz="2400" b="1" dirty="0" smtClean="0"/>
              <a:t> 3,06 </a:t>
            </a:r>
            <a:r>
              <a:rPr lang="ru-RU" sz="2400" b="1" dirty="0"/>
              <a:t>мм. </a:t>
            </a:r>
            <a:r>
              <a:rPr lang="ru-RU" sz="2400" b="1" dirty="0" smtClean="0"/>
              <a:t> По расчетам </a:t>
            </a:r>
            <a:r>
              <a:rPr lang="ru-RU" sz="2400" b="1" dirty="0" err="1"/>
              <a:t>Goldmann</a:t>
            </a:r>
            <a:r>
              <a:rPr lang="ru-RU" sz="2400" b="1" dirty="0"/>
              <a:t>, именно </a:t>
            </a:r>
            <a:r>
              <a:rPr lang="ru-RU" sz="2400" b="1" dirty="0" smtClean="0"/>
              <a:t>при</a:t>
            </a:r>
          </a:p>
          <a:p>
            <a:pPr algn="just">
              <a:lnSpc>
                <a:spcPts val="2300"/>
              </a:lnSpc>
            </a:pPr>
            <a:r>
              <a:rPr lang="ru-RU" sz="2400" b="1" dirty="0" smtClean="0"/>
              <a:t>таких </a:t>
            </a:r>
            <a:r>
              <a:rPr lang="ru-RU" sz="2400" b="1" dirty="0"/>
              <a:t>размерах пятна </a:t>
            </a:r>
            <a:r>
              <a:rPr lang="ru-RU" sz="2400" b="1" dirty="0" smtClean="0"/>
              <a:t>сплющивания </a:t>
            </a:r>
            <a:r>
              <a:rPr lang="ru-RU" sz="2400" b="1" dirty="0"/>
              <a:t>взаимно </a:t>
            </a:r>
            <a:r>
              <a:rPr lang="ru-RU" sz="2400" b="1" dirty="0" smtClean="0"/>
              <a:t>нейтрализуются</a:t>
            </a:r>
          </a:p>
          <a:p>
            <a:pPr algn="just">
              <a:lnSpc>
                <a:spcPts val="2300"/>
              </a:lnSpc>
            </a:pPr>
            <a:r>
              <a:rPr lang="ru-RU" sz="2400" b="1" dirty="0" smtClean="0"/>
              <a:t>два </a:t>
            </a:r>
            <a:r>
              <a:rPr lang="ru-RU" sz="2400" b="1" dirty="0"/>
              <a:t>фактора, неблагоприятно </a:t>
            </a:r>
            <a:r>
              <a:rPr lang="ru-RU" sz="2400" b="1" dirty="0" smtClean="0"/>
              <a:t>влияющих </a:t>
            </a:r>
            <a:r>
              <a:rPr lang="ru-RU" sz="2400" b="1" dirty="0"/>
              <a:t>на точность </a:t>
            </a:r>
            <a:r>
              <a:rPr lang="ru-RU" sz="2400" b="1" dirty="0" smtClean="0"/>
              <a:t>замеров –</a:t>
            </a:r>
          </a:p>
          <a:p>
            <a:pPr algn="just">
              <a:lnSpc>
                <a:spcPts val="2300"/>
              </a:lnSpc>
            </a:pPr>
            <a:r>
              <a:rPr lang="ru-RU" sz="2400" b="1" dirty="0"/>
              <a:t>р</a:t>
            </a:r>
            <a:r>
              <a:rPr lang="ru-RU" sz="2400" b="1" dirty="0" smtClean="0"/>
              <a:t>игидность роговицы и </a:t>
            </a:r>
            <a:r>
              <a:rPr lang="ru-RU" sz="2400" b="1" dirty="0" smtClean="0">
                <a:solidFill>
                  <a:srgbClr val="000000"/>
                </a:solidFill>
              </a:rPr>
              <a:t>капиллярные силы.</a:t>
            </a:r>
            <a:endParaRPr lang="ru-RU" sz="2400" b="1" dirty="0"/>
          </a:p>
        </p:txBody>
      </p:sp>
      <p:pic>
        <p:nvPicPr>
          <p:cNvPr id="12"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1412776"/>
            <a:ext cx="432001"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prism"/>
          <p:cNvPicPr preferRelativeResize="0">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800199"/>
            <a:ext cx="9144000" cy="3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AutoShape 4"/>
          <p:cNvSpPr>
            <a:spLocks noChangeArrowheads="1"/>
          </p:cNvSpPr>
          <p:nvPr/>
        </p:nvSpPr>
        <p:spPr bwMode="auto">
          <a:xfrm>
            <a:off x="377560" y="1124696"/>
            <a:ext cx="8658936" cy="360088"/>
          </a:xfrm>
          <a:prstGeom prst="roundRect">
            <a:avLst>
              <a:gd name="adj" fmla="val 13745"/>
            </a:avLst>
          </a:prstGeom>
          <a:solidFill>
            <a:schemeClr val="bg1"/>
          </a:solidFill>
          <a:ln w="38100">
            <a:solidFill>
              <a:schemeClr val="bg2"/>
            </a:solidFill>
            <a:round/>
            <a:headEnd/>
            <a:tailEnd/>
          </a:ln>
        </p:spPr>
        <p:txBody>
          <a:bodyPr wrap="none" anchor="ctr"/>
          <a:lstStyle/>
          <a:p>
            <a:pPr marL="85725">
              <a:lnSpc>
                <a:spcPct val="80000"/>
              </a:lnSpc>
            </a:pPr>
            <a:r>
              <a:rPr lang="ru-RU" sz="2400" b="1" dirty="0" err="1"/>
              <a:t>Goldmann</a:t>
            </a:r>
            <a:r>
              <a:rPr lang="ru-RU" sz="2400" b="1" dirty="0"/>
              <a:t> и </a:t>
            </a:r>
            <a:r>
              <a:rPr lang="ru-RU" sz="2400" b="1" dirty="0" err="1"/>
              <a:t>Schmidt</a:t>
            </a:r>
            <a:r>
              <a:rPr lang="ru-RU" sz="2400" b="1" dirty="0"/>
              <a:t> (1957</a:t>
            </a:r>
            <a:r>
              <a:rPr lang="ru-RU" sz="2400" b="1" dirty="0" smtClean="0"/>
              <a:t>).</a:t>
            </a:r>
          </a:p>
        </p:txBody>
      </p:sp>
      <p:pic>
        <p:nvPicPr>
          <p:cNvPr id="21"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836712"/>
            <a:ext cx="432001"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AutoShape 4"/>
          <p:cNvSpPr>
            <a:spLocks noChangeArrowheads="1"/>
          </p:cNvSpPr>
          <p:nvPr/>
        </p:nvSpPr>
        <p:spPr bwMode="auto">
          <a:xfrm>
            <a:off x="395288" y="6237288"/>
            <a:ext cx="5544864" cy="432072"/>
          </a:xfrm>
          <a:prstGeom prst="roundRect">
            <a:avLst>
              <a:gd name="adj" fmla="val 13745"/>
            </a:avLst>
          </a:prstGeom>
          <a:solidFill>
            <a:schemeClr val="bg1"/>
          </a:solidFill>
          <a:ln w="38100">
            <a:solidFill>
              <a:schemeClr val="bg2"/>
            </a:solidFill>
            <a:round/>
            <a:headEnd/>
            <a:tailEnd/>
          </a:ln>
        </p:spPr>
        <p:txBody>
          <a:bodyPr wrap="none" anchor="ctr"/>
          <a:lstStyle/>
          <a:p>
            <a:pPr>
              <a:lnSpc>
                <a:spcPts val="2300"/>
              </a:lnSpc>
            </a:pPr>
            <a:r>
              <a:rPr lang="ru-RU" sz="2400" b="1" dirty="0" err="1" smtClean="0"/>
              <a:t>P</a:t>
            </a:r>
            <a:r>
              <a:rPr lang="ru-RU" sz="2400" b="1" baseline="-25000" dirty="0" err="1" smtClean="0"/>
              <a:t>t</a:t>
            </a:r>
            <a:r>
              <a:rPr lang="ru-RU" sz="2400" b="1" dirty="0" smtClean="0"/>
              <a:t> оказывается </a:t>
            </a:r>
            <a:r>
              <a:rPr lang="ru-RU" sz="2400" b="1" dirty="0"/>
              <a:t>выше Р</a:t>
            </a:r>
            <a:r>
              <a:rPr lang="ru-RU" sz="2400" b="1" baseline="-25000" dirty="0"/>
              <a:t>0</a:t>
            </a:r>
            <a:r>
              <a:rPr lang="ru-RU" sz="2400" b="1" dirty="0"/>
              <a:t> всего на 3</a:t>
            </a:r>
            <a:r>
              <a:rPr lang="ru-RU" sz="2400" b="1" dirty="0" smtClean="0"/>
              <a:t>%.</a:t>
            </a:r>
            <a:endParaRPr lang="ru-RU" sz="2400" b="1" dirty="0"/>
          </a:p>
        </p:txBody>
      </p:sp>
      <p:pic>
        <p:nvPicPr>
          <p:cNvPr id="23"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6021288"/>
            <a:ext cx="432001"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6"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29596" t="79402" r="56869" b="14966"/>
          <a:stretch/>
        </p:blipFill>
        <p:spPr bwMode="auto">
          <a:xfrm>
            <a:off x="6050598" y="6093296"/>
            <a:ext cx="2985898" cy="698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AutoShape 4"/>
          <p:cNvSpPr>
            <a:spLocks noChangeArrowheads="1"/>
          </p:cNvSpPr>
          <p:nvPr/>
        </p:nvSpPr>
        <p:spPr bwMode="auto">
          <a:xfrm>
            <a:off x="395288" y="5394466"/>
            <a:ext cx="8641208" cy="626822"/>
          </a:xfrm>
          <a:prstGeom prst="roundRect">
            <a:avLst>
              <a:gd name="adj" fmla="val 13745"/>
            </a:avLst>
          </a:prstGeom>
          <a:solidFill>
            <a:schemeClr val="bg1"/>
          </a:solidFill>
          <a:ln w="38100">
            <a:solidFill>
              <a:schemeClr val="bg2"/>
            </a:solidFill>
            <a:round/>
            <a:headEnd/>
            <a:tailEnd/>
          </a:ln>
        </p:spPr>
        <p:txBody>
          <a:bodyPr wrap="none" anchor="ctr"/>
          <a:lstStyle/>
          <a:p>
            <a:pPr algn="just">
              <a:lnSpc>
                <a:spcPts val="2000"/>
              </a:lnSpc>
            </a:pPr>
            <a:r>
              <a:rPr lang="ru-RU" sz="2400" b="1" dirty="0" smtClean="0"/>
              <a:t>При этом уровне А ВГД (мм рт. ст.) равно силе  воздействия на </a:t>
            </a:r>
          </a:p>
          <a:p>
            <a:pPr algn="just">
              <a:lnSpc>
                <a:spcPts val="2000"/>
              </a:lnSpc>
            </a:pPr>
            <a:r>
              <a:rPr lang="ru-RU" sz="2400" b="1" dirty="0" smtClean="0"/>
              <a:t>роговицу (гр.), умноженной на 10.</a:t>
            </a:r>
            <a:endParaRPr lang="ru-RU" sz="2400" b="1" dirty="0"/>
          </a:p>
        </p:txBody>
      </p:sp>
      <p:pic>
        <p:nvPicPr>
          <p:cNvPr id="16"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5178418"/>
            <a:ext cx="43200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98021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71400"/>
            <a:ext cx="8229600" cy="1143000"/>
          </a:xfrm>
        </p:spPr>
        <p:txBody>
          <a:bodyPr/>
          <a:lstStyle/>
          <a:p>
            <a:r>
              <a:rPr lang="ru-RU" b="1" dirty="0" smtClean="0"/>
              <a:t>Тонометрия по Гольдману</a:t>
            </a:r>
            <a:endParaRPr lang="ru-RU" b="1" dirty="0"/>
          </a:p>
        </p:txBody>
      </p:sp>
      <p:sp>
        <p:nvSpPr>
          <p:cNvPr id="5" name="AutoShape 4"/>
          <p:cNvSpPr>
            <a:spLocks noChangeArrowheads="1"/>
          </p:cNvSpPr>
          <p:nvPr/>
        </p:nvSpPr>
        <p:spPr bwMode="auto">
          <a:xfrm>
            <a:off x="377560" y="1124696"/>
            <a:ext cx="8658936" cy="648120"/>
          </a:xfrm>
          <a:prstGeom prst="roundRect">
            <a:avLst>
              <a:gd name="adj" fmla="val 13745"/>
            </a:avLst>
          </a:prstGeom>
          <a:solidFill>
            <a:schemeClr val="bg1"/>
          </a:solidFill>
          <a:ln w="38100">
            <a:solidFill>
              <a:schemeClr val="bg2"/>
            </a:solidFill>
            <a:round/>
            <a:headEnd/>
            <a:tailEnd/>
          </a:ln>
        </p:spPr>
        <p:txBody>
          <a:bodyPr wrap="none" anchor="ctr"/>
          <a:lstStyle/>
          <a:p>
            <a:pPr marL="85725">
              <a:lnSpc>
                <a:spcPct val="80000"/>
              </a:lnSpc>
            </a:pPr>
            <a:r>
              <a:rPr lang="ru-RU" sz="2400" b="1" dirty="0" smtClean="0"/>
              <a:t>Пластиковый цилиндр, снабженный </a:t>
            </a:r>
            <a:r>
              <a:rPr lang="ru-RU" sz="2400" b="1" dirty="0" err="1" smtClean="0"/>
              <a:t>бипризмой</a:t>
            </a:r>
            <a:r>
              <a:rPr lang="ru-RU" sz="2400" b="1" dirty="0" smtClean="0"/>
              <a:t> – точка кон-</a:t>
            </a:r>
          </a:p>
          <a:p>
            <a:pPr marL="85725">
              <a:lnSpc>
                <a:spcPct val="80000"/>
              </a:lnSpc>
            </a:pPr>
            <a:r>
              <a:rPr lang="ru-RU" sz="2400" b="1" dirty="0" smtClean="0"/>
              <a:t>такта с роговицей.</a:t>
            </a:r>
          </a:p>
        </p:txBody>
      </p:sp>
      <p:pic>
        <p:nvPicPr>
          <p:cNvPr id="6"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836712"/>
            <a:ext cx="432001"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AutoShape 4"/>
          <p:cNvSpPr>
            <a:spLocks noChangeArrowheads="1"/>
          </p:cNvSpPr>
          <p:nvPr/>
        </p:nvSpPr>
        <p:spPr bwMode="auto">
          <a:xfrm>
            <a:off x="395288" y="1988792"/>
            <a:ext cx="8641208" cy="720128"/>
          </a:xfrm>
          <a:prstGeom prst="roundRect">
            <a:avLst>
              <a:gd name="adj" fmla="val 13745"/>
            </a:avLst>
          </a:prstGeom>
          <a:solidFill>
            <a:schemeClr val="bg1"/>
          </a:solidFill>
          <a:ln w="38100">
            <a:solidFill>
              <a:schemeClr val="bg2"/>
            </a:solidFill>
            <a:round/>
            <a:headEnd/>
            <a:tailEnd/>
          </a:ln>
        </p:spPr>
        <p:txBody>
          <a:bodyPr wrap="none" anchor="ctr"/>
          <a:lstStyle/>
          <a:p>
            <a:pPr marL="3175">
              <a:lnSpc>
                <a:spcPct val="75000"/>
              </a:lnSpc>
            </a:pPr>
            <a:r>
              <a:rPr lang="ru-RU" sz="2400" b="1" dirty="0" smtClean="0">
                <a:solidFill>
                  <a:srgbClr val="000000"/>
                </a:solidFill>
              </a:rPr>
              <a:t>Цилиндр через ножку соединен с телом тонометра, содержа-</a:t>
            </a:r>
          </a:p>
          <a:p>
            <a:pPr marL="3175">
              <a:lnSpc>
                <a:spcPct val="75000"/>
              </a:lnSpc>
            </a:pPr>
            <a:r>
              <a:rPr lang="ru-RU" sz="2400" b="1" dirty="0" err="1" smtClean="0">
                <a:solidFill>
                  <a:srgbClr val="000000"/>
                </a:solidFill>
              </a:rPr>
              <a:t>щим</a:t>
            </a:r>
            <a:r>
              <a:rPr lang="ru-RU" sz="2400" b="1" dirty="0" smtClean="0">
                <a:solidFill>
                  <a:srgbClr val="000000"/>
                </a:solidFill>
              </a:rPr>
              <a:t> пружину, обеспечивающую воздействие на глаз.</a:t>
            </a:r>
            <a:endParaRPr lang="ru-RU" sz="2400" b="1" dirty="0">
              <a:solidFill>
                <a:srgbClr val="000000"/>
              </a:solidFill>
            </a:endParaRPr>
          </a:p>
        </p:txBody>
      </p:sp>
      <p:pic>
        <p:nvPicPr>
          <p:cNvPr id="8"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1700808"/>
            <a:ext cx="43200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prism"/>
          <p:cNvPicPr preferRelativeResize="0">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800199"/>
            <a:ext cx="9144000" cy="3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AutoShape 4"/>
          <p:cNvSpPr>
            <a:spLocks noChangeArrowheads="1"/>
          </p:cNvSpPr>
          <p:nvPr/>
        </p:nvSpPr>
        <p:spPr bwMode="auto">
          <a:xfrm>
            <a:off x="441356" y="2924920"/>
            <a:ext cx="6002852" cy="720104"/>
          </a:xfrm>
          <a:prstGeom prst="roundRect">
            <a:avLst>
              <a:gd name="adj" fmla="val 13745"/>
            </a:avLst>
          </a:prstGeom>
          <a:solidFill>
            <a:schemeClr val="bg1"/>
          </a:solidFill>
          <a:ln w="38100">
            <a:solidFill>
              <a:schemeClr val="bg2"/>
            </a:solidFill>
            <a:round/>
            <a:headEnd/>
            <a:tailEnd/>
          </a:ln>
        </p:spPr>
        <p:txBody>
          <a:bodyPr wrap="none" anchor="ctr"/>
          <a:lstStyle/>
          <a:p>
            <a:pPr>
              <a:lnSpc>
                <a:spcPts val="2300"/>
              </a:lnSpc>
            </a:pPr>
            <a:r>
              <a:rPr lang="ru-RU" sz="2400" b="1" dirty="0" smtClean="0"/>
              <a:t>Сила воздействия в граммах определяется </a:t>
            </a:r>
          </a:p>
          <a:p>
            <a:pPr>
              <a:lnSpc>
                <a:spcPts val="2300"/>
              </a:lnSpc>
            </a:pPr>
            <a:r>
              <a:rPr lang="ru-RU" sz="2400" b="1" dirty="0" smtClean="0"/>
              <a:t>по шкале на специальной рукоятке.</a:t>
            </a:r>
            <a:endParaRPr lang="ru-RU" sz="2400" b="1" dirty="0"/>
          </a:p>
        </p:txBody>
      </p:sp>
      <p:pic>
        <p:nvPicPr>
          <p:cNvPr id="23"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2708920"/>
            <a:ext cx="432001"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http://www.ophthalmicequipment.com.au/Portals/0/Product/haag-streit/goldmann_tonometer.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88224" y="2809193"/>
            <a:ext cx="2448272" cy="4004183"/>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
        <p:nvSpPr>
          <p:cNvPr id="16" name="AutoShape 4"/>
          <p:cNvSpPr>
            <a:spLocks noChangeArrowheads="1"/>
          </p:cNvSpPr>
          <p:nvPr/>
        </p:nvSpPr>
        <p:spPr bwMode="auto">
          <a:xfrm>
            <a:off x="441356" y="3861023"/>
            <a:ext cx="6002852" cy="921995"/>
          </a:xfrm>
          <a:prstGeom prst="roundRect">
            <a:avLst>
              <a:gd name="adj" fmla="val 13745"/>
            </a:avLst>
          </a:prstGeom>
          <a:solidFill>
            <a:schemeClr val="bg1"/>
          </a:solidFill>
          <a:ln w="38100">
            <a:solidFill>
              <a:schemeClr val="bg2"/>
            </a:solidFill>
            <a:round/>
            <a:headEnd/>
            <a:tailEnd/>
          </a:ln>
        </p:spPr>
        <p:txBody>
          <a:bodyPr wrap="none" anchor="ctr"/>
          <a:lstStyle/>
          <a:p>
            <a:pPr>
              <a:lnSpc>
                <a:spcPts val="2300"/>
              </a:lnSpc>
            </a:pPr>
            <a:r>
              <a:rPr lang="ru-RU" sz="2400" b="1" dirty="0" smtClean="0"/>
              <a:t>При достижении конечной точки замера си-</a:t>
            </a:r>
          </a:p>
          <a:p>
            <a:pPr>
              <a:lnSpc>
                <a:spcPts val="2300"/>
              </a:lnSpc>
            </a:pPr>
            <a:r>
              <a:rPr lang="ru-RU" sz="2400" b="1" dirty="0" err="1" smtClean="0"/>
              <a:t>л</a:t>
            </a:r>
            <a:r>
              <a:rPr lang="ru-RU" sz="2400" b="1" dirty="0" err="1"/>
              <a:t>у</a:t>
            </a:r>
            <a:r>
              <a:rPr lang="ru-RU" sz="2400" b="1" dirty="0" smtClean="0"/>
              <a:t> в граммах умножаем на 10 и получаем</a:t>
            </a:r>
          </a:p>
          <a:p>
            <a:pPr>
              <a:lnSpc>
                <a:spcPts val="2300"/>
              </a:lnSpc>
            </a:pPr>
            <a:r>
              <a:rPr lang="ru-RU" sz="2400" b="1" dirty="0" smtClean="0"/>
              <a:t> ВГД в мм рт. </a:t>
            </a:r>
            <a:r>
              <a:rPr lang="ru-RU" sz="2400" b="1" dirty="0"/>
              <a:t>с</a:t>
            </a:r>
            <a:r>
              <a:rPr lang="ru-RU" sz="2400" b="1" dirty="0" smtClean="0"/>
              <a:t>т. </a:t>
            </a:r>
            <a:endParaRPr lang="ru-RU" sz="2400" b="1" dirty="0"/>
          </a:p>
        </p:txBody>
      </p:sp>
      <p:pic>
        <p:nvPicPr>
          <p:cNvPr id="18"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3645024"/>
            <a:ext cx="432001"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http://www.glaucoma-eye-info.com/images/GoldmanTonometer.jpg"/>
          <p:cNvPicPr>
            <a:picLocks noChangeAspect="1" noChangeArrowheads="1"/>
          </p:cNvPicPr>
          <p:nvPr/>
        </p:nvPicPr>
        <p:blipFill rotWithShape="1">
          <a:blip r:embed="rId6">
            <a:extLst>
              <a:ext uri="{28A0092B-C50C-407E-A947-70E740481C1C}">
                <a14:useLocalDpi xmlns:a14="http://schemas.microsoft.com/office/drawing/2010/main" val="0"/>
              </a:ext>
            </a:extLst>
          </a:blip>
          <a:srcRect l="4753" t="20611" r="9878" b="11026"/>
          <a:stretch/>
        </p:blipFill>
        <p:spPr bwMode="auto">
          <a:xfrm>
            <a:off x="2768602" y="4802634"/>
            <a:ext cx="3747614" cy="2010741"/>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60455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71400"/>
            <a:ext cx="8229600" cy="1143000"/>
          </a:xfrm>
        </p:spPr>
        <p:txBody>
          <a:bodyPr/>
          <a:lstStyle/>
          <a:p>
            <a:r>
              <a:rPr lang="ru-RU" b="1" dirty="0" smtClean="0"/>
              <a:t>Тонометрия по Гольдману</a:t>
            </a:r>
            <a:endParaRPr lang="ru-RU" b="1" dirty="0"/>
          </a:p>
        </p:txBody>
      </p:sp>
      <p:sp>
        <p:nvSpPr>
          <p:cNvPr id="5" name="AutoShape 4"/>
          <p:cNvSpPr>
            <a:spLocks noChangeArrowheads="1"/>
          </p:cNvSpPr>
          <p:nvPr/>
        </p:nvSpPr>
        <p:spPr bwMode="auto">
          <a:xfrm>
            <a:off x="377560" y="1124696"/>
            <a:ext cx="8658936" cy="432096"/>
          </a:xfrm>
          <a:prstGeom prst="roundRect">
            <a:avLst>
              <a:gd name="adj" fmla="val 13745"/>
            </a:avLst>
          </a:prstGeom>
          <a:solidFill>
            <a:schemeClr val="bg1"/>
          </a:solidFill>
          <a:ln w="38100">
            <a:solidFill>
              <a:schemeClr val="bg2"/>
            </a:solidFill>
            <a:round/>
            <a:headEnd/>
            <a:tailEnd/>
          </a:ln>
        </p:spPr>
        <p:txBody>
          <a:bodyPr wrap="none" anchor="ctr"/>
          <a:lstStyle/>
          <a:p>
            <a:pPr marL="85725">
              <a:lnSpc>
                <a:spcPct val="80000"/>
              </a:lnSpc>
            </a:pPr>
            <a:r>
              <a:rPr lang="ru-RU" sz="2400" b="1" dirty="0" err="1" smtClean="0"/>
              <a:t>Бипризма</a:t>
            </a:r>
            <a:r>
              <a:rPr lang="ru-RU" sz="2400" b="1" dirty="0" smtClean="0"/>
              <a:t> делит изображение круга на два полукруга.</a:t>
            </a:r>
          </a:p>
        </p:txBody>
      </p:sp>
      <p:pic>
        <p:nvPicPr>
          <p:cNvPr id="6"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836712"/>
            <a:ext cx="432001"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AutoShape 4"/>
          <p:cNvSpPr>
            <a:spLocks noChangeArrowheads="1"/>
          </p:cNvSpPr>
          <p:nvPr/>
        </p:nvSpPr>
        <p:spPr bwMode="auto">
          <a:xfrm>
            <a:off x="395288" y="1772768"/>
            <a:ext cx="8641208" cy="720128"/>
          </a:xfrm>
          <a:prstGeom prst="roundRect">
            <a:avLst>
              <a:gd name="adj" fmla="val 13745"/>
            </a:avLst>
          </a:prstGeom>
          <a:solidFill>
            <a:schemeClr val="bg1"/>
          </a:solidFill>
          <a:ln w="38100">
            <a:solidFill>
              <a:schemeClr val="bg2"/>
            </a:solidFill>
            <a:round/>
            <a:headEnd/>
            <a:tailEnd/>
          </a:ln>
        </p:spPr>
        <p:txBody>
          <a:bodyPr wrap="none" anchor="ctr"/>
          <a:lstStyle/>
          <a:p>
            <a:pPr marL="3175">
              <a:lnSpc>
                <a:spcPct val="75000"/>
              </a:lnSpc>
            </a:pPr>
            <a:r>
              <a:rPr lang="ru-RU" sz="2400" b="1" dirty="0" smtClean="0">
                <a:solidFill>
                  <a:srgbClr val="000000"/>
                </a:solidFill>
              </a:rPr>
              <a:t>Сопоставление </a:t>
            </a:r>
            <a:r>
              <a:rPr lang="ru-RU" sz="2400" b="1" dirty="0" smtClean="0">
                <a:solidFill>
                  <a:srgbClr val="FF0000"/>
                </a:solidFill>
              </a:rPr>
              <a:t>внутренних </a:t>
            </a:r>
            <a:r>
              <a:rPr lang="ru-RU" sz="2400" b="1" dirty="0" smtClean="0">
                <a:solidFill>
                  <a:srgbClr val="000000"/>
                </a:solidFill>
              </a:rPr>
              <a:t>краев полукругов соответствует </a:t>
            </a:r>
            <a:r>
              <a:rPr lang="ru-RU" sz="2400" b="1" dirty="0" err="1" smtClean="0">
                <a:solidFill>
                  <a:srgbClr val="000000"/>
                </a:solidFill>
              </a:rPr>
              <a:t>пло</a:t>
            </a:r>
            <a:r>
              <a:rPr lang="ru-RU" sz="2400" b="1" dirty="0" smtClean="0">
                <a:solidFill>
                  <a:srgbClr val="000000"/>
                </a:solidFill>
              </a:rPr>
              <a:t>-</a:t>
            </a:r>
          </a:p>
          <a:p>
            <a:pPr marL="3175">
              <a:lnSpc>
                <a:spcPct val="75000"/>
              </a:lnSpc>
            </a:pPr>
            <a:r>
              <a:rPr lang="ru-RU" sz="2400" b="1" dirty="0" smtClean="0">
                <a:solidFill>
                  <a:srgbClr val="000000"/>
                </a:solidFill>
              </a:rPr>
              <a:t>щади </a:t>
            </a:r>
            <a:r>
              <a:rPr lang="ru-RU" sz="2400" b="1" dirty="0" err="1" smtClean="0">
                <a:solidFill>
                  <a:srgbClr val="000000"/>
                </a:solidFill>
              </a:rPr>
              <a:t>аппланации</a:t>
            </a:r>
            <a:r>
              <a:rPr lang="ru-RU" sz="2400" b="1" dirty="0" smtClean="0">
                <a:solidFill>
                  <a:srgbClr val="000000"/>
                </a:solidFill>
              </a:rPr>
              <a:t> 3.06 мм</a:t>
            </a:r>
            <a:r>
              <a:rPr lang="ru-RU" sz="2400" b="1" baseline="30000" dirty="0" smtClean="0">
                <a:solidFill>
                  <a:srgbClr val="000000"/>
                </a:solidFill>
              </a:rPr>
              <a:t>2</a:t>
            </a:r>
            <a:r>
              <a:rPr lang="ru-RU" sz="2400" b="1" dirty="0" smtClean="0">
                <a:solidFill>
                  <a:srgbClr val="000000"/>
                </a:solidFill>
              </a:rPr>
              <a:t>.</a:t>
            </a:r>
            <a:endParaRPr lang="ru-RU" sz="2400" b="1" dirty="0">
              <a:solidFill>
                <a:srgbClr val="000000"/>
              </a:solidFill>
            </a:endParaRPr>
          </a:p>
        </p:txBody>
      </p:sp>
      <p:pic>
        <p:nvPicPr>
          <p:cNvPr id="8"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1484784"/>
            <a:ext cx="43200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prism"/>
          <p:cNvPicPr preferRelativeResize="0">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800199"/>
            <a:ext cx="9144000" cy="3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AutoShape 4"/>
          <p:cNvSpPr>
            <a:spLocks noChangeArrowheads="1"/>
          </p:cNvSpPr>
          <p:nvPr/>
        </p:nvSpPr>
        <p:spPr bwMode="auto">
          <a:xfrm>
            <a:off x="395288" y="2708872"/>
            <a:ext cx="8641208" cy="1224184"/>
          </a:xfrm>
          <a:prstGeom prst="roundRect">
            <a:avLst>
              <a:gd name="adj" fmla="val 13745"/>
            </a:avLst>
          </a:prstGeom>
          <a:solidFill>
            <a:schemeClr val="bg1"/>
          </a:solidFill>
          <a:ln w="38100">
            <a:solidFill>
              <a:schemeClr val="bg2"/>
            </a:solidFill>
            <a:round/>
            <a:headEnd/>
            <a:tailEnd/>
          </a:ln>
        </p:spPr>
        <p:txBody>
          <a:bodyPr wrap="none" anchor="ctr"/>
          <a:lstStyle/>
          <a:p>
            <a:pPr marL="3175">
              <a:lnSpc>
                <a:spcPct val="75000"/>
              </a:lnSpc>
            </a:pPr>
            <a:r>
              <a:rPr lang="ru-RU" sz="2400" b="1" dirty="0" err="1" smtClean="0">
                <a:solidFill>
                  <a:srgbClr val="000000"/>
                </a:solidFill>
              </a:rPr>
              <a:t>Эпибульбарная</a:t>
            </a:r>
            <a:r>
              <a:rPr lang="ru-RU" sz="2400" b="1" dirty="0" smtClean="0">
                <a:solidFill>
                  <a:srgbClr val="000000"/>
                </a:solidFill>
              </a:rPr>
              <a:t> анестезия, </a:t>
            </a:r>
            <a:r>
              <a:rPr lang="ru-RU" sz="2400" b="1" dirty="0" err="1" smtClean="0">
                <a:solidFill>
                  <a:srgbClr val="000000"/>
                </a:solidFill>
              </a:rPr>
              <a:t>флюоресцеин</a:t>
            </a:r>
            <a:r>
              <a:rPr lang="ru-RU" sz="2400" b="1" dirty="0" smtClean="0">
                <a:solidFill>
                  <a:srgbClr val="000000"/>
                </a:solidFill>
              </a:rPr>
              <a:t>, кобальтовый фильтр</a:t>
            </a:r>
          </a:p>
          <a:p>
            <a:pPr marL="3175">
              <a:lnSpc>
                <a:spcPct val="75000"/>
              </a:lnSpc>
            </a:pPr>
            <a:r>
              <a:rPr lang="ru-RU" sz="2400" b="1" dirty="0" smtClean="0">
                <a:solidFill>
                  <a:srgbClr val="000000"/>
                </a:solidFill>
              </a:rPr>
              <a:t>щелевой лампы, максимальное освещение, вертикальная и </a:t>
            </a:r>
            <a:r>
              <a:rPr lang="ru-RU" sz="2400" b="1" dirty="0" err="1" smtClean="0">
                <a:solidFill>
                  <a:srgbClr val="000000"/>
                </a:solidFill>
              </a:rPr>
              <a:t>го</a:t>
            </a:r>
            <a:r>
              <a:rPr lang="ru-RU" sz="2400" b="1" dirty="0" smtClean="0">
                <a:solidFill>
                  <a:srgbClr val="000000"/>
                </a:solidFill>
              </a:rPr>
              <a:t>-</a:t>
            </a:r>
          </a:p>
          <a:p>
            <a:pPr marL="3175">
              <a:lnSpc>
                <a:spcPct val="75000"/>
              </a:lnSpc>
            </a:pPr>
            <a:r>
              <a:rPr lang="ru-RU" sz="2400" b="1" dirty="0" err="1" smtClean="0">
                <a:solidFill>
                  <a:srgbClr val="000000"/>
                </a:solidFill>
              </a:rPr>
              <a:t>ризонтальная</a:t>
            </a:r>
            <a:r>
              <a:rPr lang="ru-RU" sz="2400" b="1" dirty="0" smtClean="0">
                <a:solidFill>
                  <a:srgbClr val="000000"/>
                </a:solidFill>
              </a:rPr>
              <a:t> центровка  насадки,  фиксация  взора, </a:t>
            </a:r>
            <a:r>
              <a:rPr lang="ru-RU" sz="2400" b="1" dirty="0" err="1" smtClean="0">
                <a:solidFill>
                  <a:srgbClr val="000000"/>
                </a:solidFill>
              </a:rPr>
              <a:t>промарги</a:t>
            </a:r>
            <a:r>
              <a:rPr lang="ru-RU" sz="2400" b="1" dirty="0" smtClean="0">
                <a:solidFill>
                  <a:srgbClr val="000000"/>
                </a:solidFill>
              </a:rPr>
              <a:t>-</a:t>
            </a:r>
          </a:p>
          <a:p>
            <a:pPr marL="3175">
              <a:lnSpc>
                <a:spcPct val="75000"/>
              </a:lnSpc>
            </a:pPr>
            <a:r>
              <a:rPr lang="ru-RU" sz="2400" b="1" dirty="0" err="1" smtClean="0">
                <a:solidFill>
                  <a:srgbClr val="000000"/>
                </a:solidFill>
              </a:rPr>
              <a:t>вание</a:t>
            </a:r>
            <a:r>
              <a:rPr lang="ru-RU" sz="2400" b="1" dirty="0">
                <a:solidFill>
                  <a:srgbClr val="000000"/>
                </a:solidFill>
              </a:rPr>
              <a:t> </a:t>
            </a:r>
            <a:r>
              <a:rPr lang="ru-RU" sz="2400" b="1" dirty="0" smtClean="0">
                <a:solidFill>
                  <a:srgbClr val="000000"/>
                </a:solidFill>
              </a:rPr>
              <a:t>перед замером. </a:t>
            </a:r>
            <a:endParaRPr lang="ru-RU" sz="2400" b="1" dirty="0">
              <a:solidFill>
                <a:srgbClr val="000000"/>
              </a:solidFill>
            </a:endParaRPr>
          </a:p>
        </p:txBody>
      </p:sp>
      <p:pic>
        <p:nvPicPr>
          <p:cNvPr id="20"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2420888"/>
            <a:ext cx="43200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10" descr="http://cms.revoptom.com/publish/images/2_1709_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4274" y="3933056"/>
            <a:ext cx="2313510" cy="2880320"/>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2060" name="Picture 12" descr="http://cms.revoptom.com/publish/images/2_12884_1.gif"/>
          <p:cNvPicPr>
            <a:picLocks noChangeAspect="1" noChangeArrowheads="1"/>
          </p:cNvPicPr>
          <p:nvPr/>
        </p:nvPicPr>
        <p:blipFill rotWithShape="1">
          <a:blip r:embed="rId6">
            <a:extLst>
              <a:ext uri="{28A0092B-C50C-407E-A947-70E740481C1C}">
                <a14:useLocalDpi xmlns:a14="http://schemas.microsoft.com/office/drawing/2010/main" val="0"/>
              </a:ext>
            </a:extLst>
          </a:blip>
          <a:srcRect l="5899"/>
          <a:stretch/>
        </p:blipFill>
        <p:spPr bwMode="auto">
          <a:xfrm>
            <a:off x="2688875" y="4293097"/>
            <a:ext cx="3754063" cy="2503352"/>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21" name="Picture 4" descr="http://www.haag-streit-holding.com/typo3temp/pics/4c34d13a93.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16216" y="3616937"/>
            <a:ext cx="2376264" cy="3179510"/>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52756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71400"/>
            <a:ext cx="8229600" cy="1143000"/>
          </a:xfrm>
        </p:spPr>
        <p:txBody>
          <a:bodyPr/>
          <a:lstStyle/>
          <a:p>
            <a:r>
              <a:rPr lang="ru-RU" b="1" dirty="0" smtClean="0"/>
              <a:t>Тонометрия по Гольдману</a:t>
            </a:r>
            <a:endParaRPr lang="ru-RU" b="1" dirty="0"/>
          </a:p>
        </p:txBody>
      </p:sp>
      <p:sp>
        <p:nvSpPr>
          <p:cNvPr id="5" name="AutoShape 4"/>
          <p:cNvSpPr>
            <a:spLocks noChangeArrowheads="1"/>
          </p:cNvSpPr>
          <p:nvPr/>
        </p:nvSpPr>
        <p:spPr bwMode="auto">
          <a:xfrm>
            <a:off x="377560" y="1124696"/>
            <a:ext cx="8658936" cy="360088"/>
          </a:xfrm>
          <a:prstGeom prst="roundRect">
            <a:avLst>
              <a:gd name="adj" fmla="val 13745"/>
            </a:avLst>
          </a:prstGeom>
          <a:solidFill>
            <a:schemeClr val="bg1"/>
          </a:solidFill>
          <a:ln w="38100">
            <a:solidFill>
              <a:schemeClr val="bg2"/>
            </a:solidFill>
            <a:round/>
            <a:headEnd/>
            <a:tailEnd/>
          </a:ln>
        </p:spPr>
        <p:txBody>
          <a:bodyPr wrap="none" anchor="ctr"/>
          <a:lstStyle/>
          <a:p>
            <a:pPr marL="85725">
              <a:lnSpc>
                <a:spcPct val="80000"/>
              </a:lnSpc>
            </a:pPr>
            <a:r>
              <a:rPr lang="ru-RU" sz="2400" b="1" dirty="0" smtClean="0"/>
              <a:t>Голубая центральная зона – уплощенная роговица.</a:t>
            </a:r>
          </a:p>
        </p:txBody>
      </p:sp>
      <p:pic>
        <p:nvPicPr>
          <p:cNvPr id="6"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836712"/>
            <a:ext cx="432001"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AutoShape 4"/>
          <p:cNvSpPr>
            <a:spLocks noChangeArrowheads="1"/>
          </p:cNvSpPr>
          <p:nvPr/>
        </p:nvSpPr>
        <p:spPr bwMode="auto">
          <a:xfrm>
            <a:off x="395288" y="1700784"/>
            <a:ext cx="8641208" cy="360064"/>
          </a:xfrm>
          <a:prstGeom prst="roundRect">
            <a:avLst>
              <a:gd name="adj" fmla="val 13745"/>
            </a:avLst>
          </a:prstGeom>
          <a:solidFill>
            <a:schemeClr val="bg1"/>
          </a:solidFill>
          <a:ln w="38100">
            <a:solidFill>
              <a:schemeClr val="bg2"/>
            </a:solidFill>
            <a:round/>
            <a:headEnd/>
            <a:tailEnd/>
          </a:ln>
        </p:spPr>
        <p:txBody>
          <a:bodyPr wrap="none" anchor="ctr"/>
          <a:lstStyle/>
          <a:p>
            <a:pPr marL="3175">
              <a:lnSpc>
                <a:spcPct val="75000"/>
              </a:lnSpc>
            </a:pPr>
            <a:r>
              <a:rPr lang="ru-RU" sz="2300" b="1" dirty="0" smtClean="0">
                <a:solidFill>
                  <a:srgbClr val="000000"/>
                </a:solidFill>
              </a:rPr>
              <a:t>Зеленый полукруг – слезный мениск, содержащий </a:t>
            </a:r>
            <a:r>
              <a:rPr lang="ru-RU" sz="2300" b="1" dirty="0" err="1" smtClean="0">
                <a:solidFill>
                  <a:srgbClr val="000000"/>
                </a:solidFill>
              </a:rPr>
              <a:t>флюоресцеин</a:t>
            </a:r>
            <a:r>
              <a:rPr lang="ru-RU" sz="2300" b="1" dirty="0" smtClean="0">
                <a:solidFill>
                  <a:srgbClr val="000000"/>
                </a:solidFill>
              </a:rPr>
              <a:t>.</a:t>
            </a:r>
            <a:endParaRPr lang="ru-RU" sz="2300" b="1" dirty="0">
              <a:solidFill>
                <a:srgbClr val="000000"/>
              </a:solidFill>
            </a:endParaRPr>
          </a:p>
        </p:txBody>
      </p:sp>
      <p:pic>
        <p:nvPicPr>
          <p:cNvPr id="8"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1412800"/>
            <a:ext cx="43200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prism"/>
          <p:cNvPicPr preferRelativeResize="0">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800199"/>
            <a:ext cx="9144000" cy="3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Picture 4" descr="http://www.opt.indiana.edu/riley/HomePage/Goldmann_Ton_Slides/Graphics/7Fluor_Ring.jpg"/>
          <p:cNvPicPr>
            <a:picLocks noChangeAspect="1" noChangeArrowheads="1"/>
          </p:cNvPicPr>
          <p:nvPr/>
        </p:nvPicPr>
        <p:blipFill rotWithShape="1">
          <a:blip r:embed="rId5">
            <a:extLst>
              <a:ext uri="{28A0092B-C50C-407E-A947-70E740481C1C}">
                <a14:useLocalDpi xmlns:a14="http://schemas.microsoft.com/office/drawing/2010/main" val="0"/>
              </a:ext>
            </a:extLst>
          </a:blip>
          <a:srcRect l="22328" t="39255" r="32288" b="19306"/>
          <a:stretch/>
        </p:blipFill>
        <p:spPr bwMode="auto">
          <a:xfrm>
            <a:off x="107504" y="3632229"/>
            <a:ext cx="3393876" cy="3109139"/>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
        <p:nvSpPr>
          <p:cNvPr id="19" name="AutoShape 4"/>
          <p:cNvSpPr>
            <a:spLocks noChangeArrowheads="1"/>
          </p:cNvSpPr>
          <p:nvPr/>
        </p:nvSpPr>
        <p:spPr bwMode="auto">
          <a:xfrm>
            <a:off x="395288" y="2276824"/>
            <a:ext cx="8641208" cy="720128"/>
          </a:xfrm>
          <a:prstGeom prst="roundRect">
            <a:avLst>
              <a:gd name="adj" fmla="val 13745"/>
            </a:avLst>
          </a:prstGeom>
          <a:solidFill>
            <a:schemeClr val="bg1"/>
          </a:solidFill>
          <a:ln w="38100">
            <a:solidFill>
              <a:schemeClr val="bg2"/>
            </a:solidFill>
            <a:round/>
            <a:headEnd/>
            <a:tailEnd/>
          </a:ln>
        </p:spPr>
        <p:txBody>
          <a:bodyPr wrap="none" anchor="ctr"/>
          <a:lstStyle/>
          <a:p>
            <a:pPr marL="3175">
              <a:lnSpc>
                <a:spcPct val="75000"/>
              </a:lnSpc>
            </a:pPr>
            <a:r>
              <a:rPr lang="ru-RU" sz="2400" b="1" dirty="0" smtClean="0">
                <a:solidFill>
                  <a:srgbClr val="000000"/>
                </a:solidFill>
              </a:rPr>
              <a:t>Внутренний край полукруга – граница между уплощенной и </a:t>
            </a:r>
            <a:r>
              <a:rPr lang="ru-RU" sz="2400" b="1" dirty="0" err="1" smtClean="0">
                <a:solidFill>
                  <a:srgbClr val="000000"/>
                </a:solidFill>
              </a:rPr>
              <a:t>не-</a:t>
            </a:r>
            <a:endParaRPr lang="ru-RU" sz="2400" b="1" dirty="0" smtClean="0">
              <a:solidFill>
                <a:srgbClr val="000000"/>
              </a:solidFill>
            </a:endParaRPr>
          </a:p>
          <a:p>
            <a:pPr marL="3175">
              <a:lnSpc>
                <a:spcPct val="75000"/>
              </a:lnSpc>
            </a:pPr>
            <a:r>
              <a:rPr lang="ru-RU" sz="2400" b="1" dirty="0" smtClean="0">
                <a:solidFill>
                  <a:srgbClr val="000000"/>
                </a:solidFill>
              </a:rPr>
              <a:t>уплощенной роговицей.</a:t>
            </a:r>
          </a:p>
        </p:txBody>
      </p:sp>
      <p:pic>
        <p:nvPicPr>
          <p:cNvPr id="20"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1988840"/>
            <a:ext cx="43200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23000" t="37889" r="44500" b="30521"/>
          <a:stretch/>
        </p:blipFill>
        <p:spPr bwMode="auto">
          <a:xfrm>
            <a:off x="3565894" y="3632230"/>
            <a:ext cx="5470602" cy="310913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526146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08.tif"/>
          <p:cNvPicPr>
            <a:picLocks noGrp="1" noChangeAspect="1"/>
          </p:cNvPicPr>
          <p:nvPr>
            <p:ph idx="1"/>
          </p:nvPr>
        </p:nvPicPr>
        <p:blipFill rotWithShape="1">
          <a:blip r:embed="rId3">
            <a:extLst>
              <a:ext uri="{28A0092B-C50C-407E-A947-70E740481C1C}">
                <a14:useLocalDpi xmlns:a14="http://schemas.microsoft.com/office/drawing/2010/main" val="0"/>
              </a:ext>
            </a:extLst>
          </a:blip>
          <a:srcRect l="9323" t="18594" r="11321" b="15465"/>
          <a:stretch/>
        </p:blipFill>
        <p:spPr>
          <a:xfrm>
            <a:off x="2051720" y="1001692"/>
            <a:ext cx="4824536" cy="5679540"/>
          </a:xfrm>
        </p:spPr>
      </p:pic>
      <p:sp>
        <p:nvSpPr>
          <p:cNvPr id="5" name="Заголовок 1"/>
          <p:cNvSpPr txBox="1">
            <a:spLocks/>
          </p:cNvSpPr>
          <p:nvPr/>
        </p:nvSpPr>
        <p:spPr>
          <a:xfrm>
            <a:off x="457200" y="-17140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b="1" smtClean="0"/>
              <a:t>Тонометрия по Гольдману</a:t>
            </a:r>
            <a:endParaRPr lang="ru-RU" b="1" dirty="0"/>
          </a:p>
        </p:txBody>
      </p:sp>
      <p:pic>
        <p:nvPicPr>
          <p:cNvPr id="6" name="Picture 3" descr="prism"/>
          <p:cNvPicPr preferRelativeResize="0">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800199"/>
            <a:ext cx="9144000" cy="3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30449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71400"/>
            <a:ext cx="8229600" cy="1143000"/>
          </a:xfrm>
        </p:spPr>
        <p:txBody>
          <a:bodyPr/>
          <a:lstStyle/>
          <a:p>
            <a:r>
              <a:rPr lang="ru-RU" b="1" dirty="0" smtClean="0"/>
              <a:t>Тонометрия по Гольдману</a:t>
            </a:r>
            <a:endParaRPr lang="ru-RU" b="1" dirty="0"/>
          </a:p>
        </p:txBody>
      </p:sp>
      <p:sp>
        <p:nvSpPr>
          <p:cNvPr id="5" name="AutoShape 4"/>
          <p:cNvSpPr>
            <a:spLocks noChangeArrowheads="1"/>
          </p:cNvSpPr>
          <p:nvPr/>
        </p:nvSpPr>
        <p:spPr bwMode="auto">
          <a:xfrm>
            <a:off x="377560" y="1124696"/>
            <a:ext cx="8658936" cy="360088"/>
          </a:xfrm>
          <a:prstGeom prst="roundRect">
            <a:avLst>
              <a:gd name="adj" fmla="val 13745"/>
            </a:avLst>
          </a:prstGeom>
          <a:solidFill>
            <a:schemeClr val="bg1"/>
          </a:solidFill>
          <a:ln w="38100">
            <a:solidFill>
              <a:schemeClr val="bg2"/>
            </a:solidFill>
            <a:round/>
            <a:headEnd/>
            <a:tailEnd/>
          </a:ln>
        </p:spPr>
        <p:txBody>
          <a:bodyPr wrap="none" anchor="ctr"/>
          <a:lstStyle/>
          <a:p>
            <a:pPr marL="85725">
              <a:lnSpc>
                <a:spcPct val="80000"/>
              </a:lnSpc>
            </a:pPr>
            <a:r>
              <a:rPr lang="ru-RU" sz="2400" b="1" dirty="0" smtClean="0"/>
              <a:t>Неодинаковый диаметр полусфер – коррекция по вертикали.</a:t>
            </a:r>
          </a:p>
        </p:txBody>
      </p:sp>
      <p:pic>
        <p:nvPicPr>
          <p:cNvPr id="6"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836712"/>
            <a:ext cx="432001"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AutoShape 4"/>
          <p:cNvSpPr>
            <a:spLocks noChangeArrowheads="1"/>
          </p:cNvSpPr>
          <p:nvPr/>
        </p:nvSpPr>
        <p:spPr bwMode="auto">
          <a:xfrm>
            <a:off x="395288" y="1700784"/>
            <a:ext cx="8641208" cy="360064"/>
          </a:xfrm>
          <a:prstGeom prst="roundRect">
            <a:avLst>
              <a:gd name="adj" fmla="val 13745"/>
            </a:avLst>
          </a:prstGeom>
          <a:solidFill>
            <a:schemeClr val="bg1"/>
          </a:solidFill>
          <a:ln w="38100">
            <a:solidFill>
              <a:schemeClr val="bg2"/>
            </a:solidFill>
            <a:round/>
            <a:headEnd/>
            <a:tailEnd/>
          </a:ln>
        </p:spPr>
        <p:txBody>
          <a:bodyPr wrap="none" anchor="ctr"/>
          <a:lstStyle/>
          <a:p>
            <a:pPr marL="3175">
              <a:lnSpc>
                <a:spcPct val="75000"/>
              </a:lnSpc>
            </a:pPr>
            <a:r>
              <a:rPr lang="ru-RU" sz="2400" b="1" dirty="0" smtClean="0">
                <a:solidFill>
                  <a:srgbClr val="000000"/>
                </a:solidFill>
              </a:rPr>
              <a:t>Вращением рукоятки сводим внутренние границы полусфер. </a:t>
            </a:r>
            <a:endParaRPr lang="ru-RU" sz="2400" b="1" dirty="0">
              <a:solidFill>
                <a:srgbClr val="000000"/>
              </a:solidFill>
            </a:endParaRPr>
          </a:p>
        </p:txBody>
      </p:sp>
      <p:pic>
        <p:nvPicPr>
          <p:cNvPr id="8"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1412800"/>
            <a:ext cx="43200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prism"/>
          <p:cNvPicPr preferRelativeResize="0">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800199"/>
            <a:ext cx="9144000" cy="3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Picture 4" descr="http://www.opt.indiana.edu/riley/HomePage/Goldmann_Ton_Slides/Graphics/7Fluor_Ring.jpg"/>
          <p:cNvPicPr>
            <a:picLocks noChangeAspect="1" noChangeArrowheads="1"/>
          </p:cNvPicPr>
          <p:nvPr/>
        </p:nvPicPr>
        <p:blipFill rotWithShape="1">
          <a:blip r:embed="rId5">
            <a:extLst>
              <a:ext uri="{28A0092B-C50C-407E-A947-70E740481C1C}">
                <a14:useLocalDpi xmlns:a14="http://schemas.microsoft.com/office/drawing/2010/main" val="0"/>
              </a:ext>
            </a:extLst>
          </a:blip>
          <a:srcRect l="14559" t="35254" r="25068" b="13321"/>
          <a:stretch/>
        </p:blipFill>
        <p:spPr bwMode="auto">
          <a:xfrm>
            <a:off x="2971800" y="4412065"/>
            <a:ext cx="2752328" cy="2352193"/>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
        <p:nvSpPr>
          <p:cNvPr id="19" name="AutoShape 4"/>
          <p:cNvSpPr>
            <a:spLocks noChangeArrowheads="1"/>
          </p:cNvSpPr>
          <p:nvPr/>
        </p:nvSpPr>
        <p:spPr bwMode="auto">
          <a:xfrm>
            <a:off x="395288" y="2276824"/>
            <a:ext cx="8641208" cy="720128"/>
          </a:xfrm>
          <a:prstGeom prst="roundRect">
            <a:avLst>
              <a:gd name="adj" fmla="val 13745"/>
            </a:avLst>
          </a:prstGeom>
          <a:solidFill>
            <a:schemeClr val="bg1"/>
          </a:solidFill>
          <a:ln w="38100">
            <a:solidFill>
              <a:schemeClr val="bg2"/>
            </a:solidFill>
            <a:round/>
            <a:headEnd/>
            <a:tailEnd/>
          </a:ln>
        </p:spPr>
        <p:txBody>
          <a:bodyPr wrap="none" anchor="ctr"/>
          <a:lstStyle/>
          <a:p>
            <a:pPr marL="3175">
              <a:lnSpc>
                <a:spcPct val="75000"/>
              </a:lnSpc>
            </a:pPr>
            <a:r>
              <a:rPr lang="en-US" sz="2400" b="1" dirty="0" smtClean="0">
                <a:solidFill>
                  <a:srgbClr val="000000"/>
                </a:solidFill>
              </a:rPr>
              <a:t>NB!!</a:t>
            </a:r>
            <a:r>
              <a:rPr lang="ru-RU" sz="2400" b="1" dirty="0" smtClean="0">
                <a:solidFill>
                  <a:srgbClr val="000000"/>
                </a:solidFill>
              </a:rPr>
              <a:t> – возможна фиксация глазного пульса, который создает </a:t>
            </a:r>
          </a:p>
          <a:p>
            <a:pPr marL="3175">
              <a:lnSpc>
                <a:spcPct val="75000"/>
              </a:lnSpc>
            </a:pPr>
            <a:r>
              <a:rPr lang="ru-RU" sz="2400" b="1" dirty="0">
                <a:solidFill>
                  <a:srgbClr val="000000"/>
                </a:solidFill>
              </a:rPr>
              <a:t>п</a:t>
            </a:r>
            <a:r>
              <a:rPr lang="ru-RU" sz="2400" b="1" dirty="0" smtClean="0">
                <a:solidFill>
                  <a:srgbClr val="000000"/>
                </a:solidFill>
              </a:rPr>
              <a:t>омехи.</a:t>
            </a:r>
          </a:p>
        </p:txBody>
      </p:sp>
      <p:pic>
        <p:nvPicPr>
          <p:cNvPr id="20"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1988840"/>
            <a:ext cx="43200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4" descr="http://www.keeler.co.uk/images/products/tonometer_prism_250x250.jpg"/>
          <p:cNvPicPr>
            <a:picLocks noChangeAspect="1" noChangeArrowheads="1"/>
          </p:cNvPicPr>
          <p:nvPr/>
        </p:nvPicPr>
        <p:blipFill rotWithShape="1">
          <a:blip r:embed="rId6">
            <a:extLst>
              <a:ext uri="{28A0092B-C50C-407E-A947-70E740481C1C}">
                <a14:useLocalDpi xmlns:a14="http://schemas.microsoft.com/office/drawing/2010/main" val="0"/>
              </a:ext>
            </a:extLst>
          </a:blip>
          <a:srcRect l="4934" t="10357" r="5181" b="9860"/>
          <a:stretch/>
        </p:blipFill>
        <p:spPr bwMode="auto">
          <a:xfrm>
            <a:off x="291550" y="4412065"/>
            <a:ext cx="2624266" cy="2329303"/>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16" name="Picture 4" descr="http://www.haag-streit-holding.com/typo3temp/pics/b9b83b5462.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67300" y="2780928"/>
            <a:ext cx="3269196" cy="4007401"/>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36602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71400"/>
            <a:ext cx="8229600" cy="1143000"/>
          </a:xfrm>
        </p:spPr>
        <p:txBody>
          <a:bodyPr/>
          <a:lstStyle/>
          <a:p>
            <a:r>
              <a:rPr lang="ru-RU" b="1" dirty="0" smtClean="0"/>
              <a:t>Тонометрия по Гольдману</a:t>
            </a:r>
            <a:endParaRPr lang="ru-RU" b="1" dirty="0"/>
          </a:p>
        </p:txBody>
      </p:sp>
      <p:sp>
        <p:nvSpPr>
          <p:cNvPr id="5" name="AutoShape 4"/>
          <p:cNvSpPr>
            <a:spLocks noChangeArrowheads="1"/>
          </p:cNvSpPr>
          <p:nvPr/>
        </p:nvSpPr>
        <p:spPr bwMode="auto">
          <a:xfrm>
            <a:off x="377560" y="1844776"/>
            <a:ext cx="8658936" cy="360088"/>
          </a:xfrm>
          <a:prstGeom prst="roundRect">
            <a:avLst>
              <a:gd name="adj" fmla="val 13745"/>
            </a:avLst>
          </a:prstGeom>
          <a:solidFill>
            <a:schemeClr val="bg1"/>
          </a:solidFill>
          <a:ln w="38100">
            <a:solidFill>
              <a:schemeClr val="bg2"/>
            </a:solidFill>
            <a:round/>
            <a:headEnd/>
            <a:tailEnd/>
          </a:ln>
        </p:spPr>
        <p:txBody>
          <a:bodyPr wrap="none" anchor="ctr"/>
          <a:lstStyle/>
          <a:p>
            <a:pPr>
              <a:lnSpc>
                <a:spcPct val="80000"/>
              </a:lnSpc>
            </a:pPr>
            <a:r>
              <a:rPr lang="ru-RU" sz="2400" b="1" dirty="0" smtClean="0"/>
              <a:t>Феномен </a:t>
            </a:r>
            <a:r>
              <a:rPr lang="ru-RU" sz="2400" b="1" dirty="0" err="1" smtClean="0"/>
              <a:t>Вальсальвы</a:t>
            </a:r>
            <a:r>
              <a:rPr lang="ru-RU" sz="2400" b="1" dirty="0" smtClean="0"/>
              <a:t>, задержка дыхания.</a:t>
            </a:r>
          </a:p>
        </p:txBody>
      </p:sp>
      <p:pic>
        <p:nvPicPr>
          <p:cNvPr id="6"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1556792"/>
            <a:ext cx="432001"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AutoShape 4"/>
          <p:cNvSpPr>
            <a:spLocks noChangeArrowheads="1"/>
          </p:cNvSpPr>
          <p:nvPr/>
        </p:nvSpPr>
        <p:spPr bwMode="auto">
          <a:xfrm>
            <a:off x="395288" y="2420864"/>
            <a:ext cx="8641208" cy="360064"/>
          </a:xfrm>
          <a:prstGeom prst="roundRect">
            <a:avLst>
              <a:gd name="adj" fmla="val 13745"/>
            </a:avLst>
          </a:prstGeom>
          <a:solidFill>
            <a:schemeClr val="bg1"/>
          </a:solidFill>
          <a:ln w="38100">
            <a:solidFill>
              <a:schemeClr val="bg2"/>
            </a:solidFill>
            <a:round/>
            <a:headEnd/>
            <a:tailEnd/>
          </a:ln>
        </p:spPr>
        <p:txBody>
          <a:bodyPr wrap="none" anchor="ctr"/>
          <a:lstStyle/>
          <a:p>
            <a:pPr marL="3175">
              <a:lnSpc>
                <a:spcPct val="75000"/>
              </a:lnSpc>
            </a:pPr>
            <a:r>
              <a:rPr lang="ru-RU" sz="2400" b="1" dirty="0" smtClean="0">
                <a:solidFill>
                  <a:srgbClr val="FF0000"/>
                </a:solidFill>
              </a:rPr>
              <a:t>Четкие края полукругов.</a:t>
            </a:r>
            <a:endParaRPr lang="ru-RU" sz="2400" b="1" dirty="0">
              <a:solidFill>
                <a:srgbClr val="FF0000"/>
              </a:solidFill>
            </a:endParaRPr>
          </a:p>
        </p:txBody>
      </p:sp>
      <p:pic>
        <p:nvPicPr>
          <p:cNvPr id="8"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2132880"/>
            <a:ext cx="43200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prism"/>
          <p:cNvPicPr preferRelativeResize="0">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800199"/>
            <a:ext cx="9144000" cy="3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AutoShape 4"/>
          <p:cNvSpPr>
            <a:spLocks noChangeArrowheads="1"/>
          </p:cNvSpPr>
          <p:nvPr/>
        </p:nvSpPr>
        <p:spPr bwMode="auto">
          <a:xfrm>
            <a:off x="395288" y="2996904"/>
            <a:ext cx="8641208" cy="360088"/>
          </a:xfrm>
          <a:prstGeom prst="roundRect">
            <a:avLst>
              <a:gd name="adj" fmla="val 13745"/>
            </a:avLst>
          </a:prstGeom>
          <a:solidFill>
            <a:schemeClr val="bg1"/>
          </a:solidFill>
          <a:ln w="38100">
            <a:solidFill>
              <a:schemeClr val="bg2"/>
            </a:solidFill>
            <a:round/>
            <a:headEnd/>
            <a:tailEnd/>
          </a:ln>
        </p:spPr>
        <p:txBody>
          <a:bodyPr wrap="none" anchor="ctr"/>
          <a:lstStyle/>
          <a:p>
            <a:pPr marL="3175">
              <a:lnSpc>
                <a:spcPct val="75000"/>
              </a:lnSpc>
            </a:pPr>
            <a:r>
              <a:rPr lang="ru-RU" sz="2400" b="1" dirty="0" smtClean="0">
                <a:solidFill>
                  <a:srgbClr val="000000"/>
                </a:solidFill>
              </a:rPr>
              <a:t>Размытые края широких полусфер – завышение ВГД.</a:t>
            </a:r>
            <a:endParaRPr lang="ru-RU" sz="2400" b="1" dirty="0">
              <a:solidFill>
                <a:srgbClr val="000000"/>
              </a:solidFill>
            </a:endParaRPr>
          </a:p>
        </p:txBody>
      </p:sp>
      <p:pic>
        <p:nvPicPr>
          <p:cNvPr id="20"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2708920"/>
            <a:ext cx="43200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AutoShape 4"/>
          <p:cNvSpPr>
            <a:spLocks noChangeArrowheads="1"/>
          </p:cNvSpPr>
          <p:nvPr/>
        </p:nvSpPr>
        <p:spPr bwMode="auto">
          <a:xfrm>
            <a:off x="413056" y="3572968"/>
            <a:ext cx="8658936" cy="360088"/>
          </a:xfrm>
          <a:prstGeom prst="roundRect">
            <a:avLst>
              <a:gd name="adj" fmla="val 13745"/>
            </a:avLst>
          </a:prstGeom>
          <a:solidFill>
            <a:schemeClr val="bg1"/>
          </a:solidFill>
          <a:ln w="38100">
            <a:solidFill>
              <a:schemeClr val="bg2"/>
            </a:solidFill>
            <a:round/>
            <a:headEnd/>
            <a:tailEnd/>
          </a:ln>
        </p:spPr>
        <p:txBody>
          <a:bodyPr wrap="none" anchor="ctr"/>
          <a:lstStyle/>
          <a:p>
            <a:pPr marL="85725">
              <a:lnSpc>
                <a:spcPct val="80000"/>
              </a:lnSpc>
            </a:pPr>
            <a:r>
              <a:rPr lang="ru-RU" sz="2400" b="1" dirty="0" smtClean="0"/>
              <a:t>Смещение по вертикали (неровные полукруги) – завышение. </a:t>
            </a:r>
          </a:p>
        </p:txBody>
      </p:sp>
      <p:pic>
        <p:nvPicPr>
          <p:cNvPr id="13"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3284984"/>
            <a:ext cx="432001"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AutoShape 4"/>
          <p:cNvSpPr>
            <a:spLocks noChangeArrowheads="1"/>
          </p:cNvSpPr>
          <p:nvPr/>
        </p:nvSpPr>
        <p:spPr bwMode="auto">
          <a:xfrm>
            <a:off x="430784" y="4077048"/>
            <a:ext cx="8641208" cy="576040"/>
          </a:xfrm>
          <a:prstGeom prst="roundRect">
            <a:avLst>
              <a:gd name="adj" fmla="val 13745"/>
            </a:avLst>
          </a:prstGeom>
          <a:solidFill>
            <a:schemeClr val="bg1"/>
          </a:solidFill>
          <a:ln w="38100">
            <a:solidFill>
              <a:schemeClr val="bg2"/>
            </a:solidFill>
            <a:round/>
            <a:headEnd/>
            <a:tailEnd/>
          </a:ln>
        </p:spPr>
        <p:txBody>
          <a:bodyPr wrap="none" anchor="ctr"/>
          <a:lstStyle/>
          <a:p>
            <a:pPr marL="3175">
              <a:lnSpc>
                <a:spcPct val="75000"/>
              </a:lnSpc>
            </a:pPr>
            <a:r>
              <a:rPr lang="ru-RU" sz="2400" b="1" dirty="0"/>
              <a:t>Тонометрия без </a:t>
            </a:r>
            <a:r>
              <a:rPr lang="ru-RU" sz="2400" b="1" dirty="0" err="1"/>
              <a:t>флюоресцеина</a:t>
            </a:r>
            <a:r>
              <a:rPr lang="ru-RU" sz="2400" b="1" dirty="0"/>
              <a:t> занижает </a:t>
            </a:r>
            <a:r>
              <a:rPr lang="ru-RU" sz="2400" b="1" dirty="0" smtClean="0"/>
              <a:t>ВГД (яркие блики на </a:t>
            </a:r>
          </a:p>
          <a:p>
            <a:pPr marL="3175">
              <a:lnSpc>
                <a:spcPct val="75000"/>
              </a:lnSpc>
            </a:pPr>
            <a:r>
              <a:rPr lang="ru-RU" sz="2400" b="1" dirty="0" smtClean="0"/>
              <a:t>поверхности роговицы). </a:t>
            </a:r>
            <a:endParaRPr lang="ru-RU" sz="2400" b="1" dirty="0">
              <a:solidFill>
                <a:srgbClr val="000000"/>
              </a:solidFill>
            </a:endParaRPr>
          </a:p>
        </p:txBody>
      </p:sp>
      <p:pic>
        <p:nvPicPr>
          <p:cNvPr id="15"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3861048"/>
            <a:ext cx="43200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AutoShape 4"/>
          <p:cNvSpPr>
            <a:spLocks noChangeArrowheads="1"/>
          </p:cNvSpPr>
          <p:nvPr/>
        </p:nvSpPr>
        <p:spPr bwMode="auto">
          <a:xfrm>
            <a:off x="430784" y="4773068"/>
            <a:ext cx="8641208" cy="1104204"/>
          </a:xfrm>
          <a:prstGeom prst="roundRect">
            <a:avLst>
              <a:gd name="adj" fmla="val 13745"/>
            </a:avLst>
          </a:prstGeom>
          <a:solidFill>
            <a:schemeClr val="bg1"/>
          </a:solidFill>
          <a:ln w="38100">
            <a:solidFill>
              <a:schemeClr val="bg2"/>
            </a:solidFill>
            <a:round/>
            <a:headEnd/>
            <a:tailEnd/>
          </a:ln>
        </p:spPr>
        <p:txBody>
          <a:bodyPr wrap="none" anchor="ctr"/>
          <a:lstStyle/>
          <a:p>
            <a:pPr marL="3175" algn="ctr">
              <a:lnSpc>
                <a:spcPct val="75000"/>
              </a:lnSpc>
            </a:pPr>
            <a:r>
              <a:rPr lang="ru-RU" sz="2400" b="1" dirty="0" smtClean="0">
                <a:solidFill>
                  <a:srgbClr val="FF0000"/>
                </a:solidFill>
              </a:rPr>
              <a:t>Астигматизм вносит погрешности в измерение ВГД: </a:t>
            </a:r>
          </a:p>
          <a:p>
            <a:pPr marL="3175" algn="ctr">
              <a:lnSpc>
                <a:spcPct val="75000"/>
              </a:lnSpc>
            </a:pPr>
            <a:r>
              <a:rPr lang="ru-RU" sz="2400" b="1" dirty="0" smtClean="0">
                <a:solidFill>
                  <a:srgbClr val="FF0000"/>
                </a:solidFill>
              </a:rPr>
              <a:t>4 </a:t>
            </a:r>
            <a:r>
              <a:rPr lang="ru-RU" sz="2400" b="1" dirty="0" err="1" smtClean="0">
                <a:solidFill>
                  <a:srgbClr val="FF0000"/>
                </a:solidFill>
              </a:rPr>
              <a:t>дптр</a:t>
            </a:r>
            <a:r>
              <a:rPr lang="ru-RU" sz="2400" b="1" dirty="0" smtClean="0">
                <a:solidFill>
                  <a:srgbClr val="FF0000"/>
                </a:solidFill>
              </a:rPr>
              <a:t> – 1 мм </a:t>
            </a:r>
            <a:r>
              <a:rPr lang="ru-RU" sz="2400" b="1" dirty="0" err="1" smtClean="0">
                <a:solidFill>
                  <a:srgbClr val="FF0000"/>
                </a:solidFill>
              </a:rPr>
              <a:t>рт.ст</a:t>
            </a:r>
            <a:r>
              <a:rPr lang="ru-RU" sz="2400" b="1" dirty="0" smtClean="0">
                <a:solidFill>
                  <a:srgbClr val="FF0000"/>
                </a:solidFill>
              </a:rPr>
              <a:t>.</a:t>
            </a:r>
          </a:p>
          <a:p>
            <a:pPr marL="3175" algn="just">
              <a:lnSpc>
                <a:spcPct val="75000"/>
              </a:lnSpc>
            </a:pPr>
            <a:r>
              <a:rPr lang="ru-RU" sz="2400" b="1" dirty="0" smtClean="0"/>
              <a:t>Астигматизм прямого типа – занижает результаты</a:t>
            </a:r>
          </a:p>
          <a:p>
            <a:pPr marL="3175" algn="just">
              <a:lnSpc>
                <a:spcPct val="75000"/>
              </a:lnSpc>
            </a:pPr>
            <a:r>
              <a:rPr lang="ru-RU" sz="2400" b="1" dirty="0" smtClean="0"/>
              <a:t>Астигматизм обратного типа – завышает результаты</a:t>
            </a:r>
          </a:p>
        </p:txBody>
      </p:sp>
      <p:pic>
        <p:nvPicPr>
          <p:cNvPr id="21"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4581176"/>
            <a:ext cx="43200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 name="Group 3"/>
          <p:cNvGrpSpPr>
            <a:grpSpLocks/>
          </p:cNvGrpSpPr>
          <p:nvPr/>
        </p:nvGrpSpPr>
        <p:grpSpPr bwMode="auto">
          <a:xfrm>
            <a:off x="168275" y="1031875"/>
            <a:ext cx="8820150" cy="481013"/>
            <a:chOff x="113" y="3731"/>
            <a:chExt cx="5489" cy="379"/>
          </a:xfrm>
        </p:grpSpPr>
        <p:sp>
          <p:nvSpPr>
            <p:cNvPr id="23" name="Rectangle 4"/>
            <p:cNvSpPr>
              <a:spLocks noChangeArrowheads="1"/>
            </p:cNvSpPr>
            <p:nvPr/>
          </p:nvSpPr>
          <p:spPr bwMode="auto">
            <a:xfrm>
              <a:off x="370" y="3731"/>
              <a:ext cx="5232" cy="379"/>
            </a:xfrm>
            <a:prstGeom prst="rect">
              <a:avLst/>
            </a:prstGeom>
            <a:solidFill>
              <a:srgbClr val="99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lstStyle/>
            <a:p>
              <a:pPr algn="ctr" defTabSz="914400">
                <a:lnSpc>
                  <a:spcPct val="90000"/>
                </a:lnSpc>
              </a:pPr>
              <a:r>
                <a:rPr lang="ru-RU" sz="2800" b="1" dirty="0" smtClean="0">
                  <a:solidFill>
                    <a:srgbClr val="FFFF00"/>
                  </a:solidFill>
                </a:rPr>
                <a:t>Факторы, влияющие на точность измерений</a:t>
              </a:r>
              <a:endParaRPr lang="ru-RU" sz="2800" b="1" dirty="0">
                <a:solidFill>
                  <a:srgbClr val="FFFF00"/>
                </a:solidFill>
              </a:endParaRPr>
            </a:p>
          </p:txBody>
        </p:sp>
        <p:sp>
          <p:nvSpPr>
            <p:cNvPr id="24" name="Rectangle 5"/>
            <p:cNvSpPr>
              <a:spLocks noChangeArrowheads="1"/>
            </p:cNvSpPr>
            <p:nvPr/>
          </p:nvSpPr>
          <p:spPr bwMode="auto">
            <a:xfrm>
              <a:off x="113" y="3731"/>
              <a:ext cx="199" cy="379"/>
            </a:xfrm>
            <a:prstGeom prst="rect">
              <a:avLst/>
            </a:prstGeom>
            <a:solidFill>
              <a:schemeClr val="bg2"/>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algn="ctr" defTabSz="914400">
                <a:lnSpc>
                  <a:spcPct val="85000"/>
                </a:lnSpc>
              </a:pPr>
              <a:endParaRPr lang="ru-RU" sz="1400" b="1">
                <a:solidFill>
                  <a:schemeClr val="bg1"/>
                </a:solidFill>
              </a:endParaRPr>
            </a:p>
          </p:txBody>
        </p:sp>
      </p:grpSp>
      <p:sp>
        <p:nvSpPr>
          <p:cNvPr id="25" name="AutoShape 4"/>
          <p:cNvSpPr>
            <a:spLocks noChangeArrowheads="1"/>
          </p:cNvSpPr>
          <p:nvPr/>
        </p:nvSpPr>
        <p:spPr bwMode="auto">
          <a:xfrm>
            <a:off x="430784" y="6141220"/>
            <a:ext cx="8641208" cy="600148"/>
          </a:xfrm>
          <a:prstGeom prst="roundRect">
            <a:avLst>
              <a:gd name="adj" fmla="val 13745"/>
            </a:avLst>
          </a:prstGeom>
          <a:solidFill>
            <a:schemeClr val="bg1"/>
          </a:solidFill>
          <a:ln w="38100">
            <a:solidFill>
              <a:schemeClr val="bg2"/>
            </a:solidFill>
            <a:round/>
            <a:headEnd/>
            <a:tailEnd/>
          </a:ln>
        </p:spPr>
        <p:txBody>
          <a:bodyPr wrap="none" anchor="ctr"/>
          <a:lstStyle/>
          <a:p>
            <a:pPr marL="3175" algn="just">
              <a:lnSpc>
                <a:spcPct val="75000"/>
              </a:lnSpc>
            </a:pPr>
            <a:r>
              <a:rPr lang="ru-RU" sz="2400" b="1" dirty="0" smtClean="0"/>
              <a:t>Тонкая роговица (так же, как и отечная) занижает результаты, </a:t>
            </a:r>
          </a:p>
          <a:p>
            <a:pPr marL="3175" algn="just">
              <a:lnSpc>
                <a:spcPct val="75000"/>
              </a:lnSpc>
            </a:pPr>
            <a:r>
              <a:rPr lang="ru-RU" sz="2400" b="1" dirty="0" smtClean="0"/>
              <a:t>толстая роговица (но не из-за отека) – завышает результаты</a:t>
            </a:r>
          </a:p>
        </p:txBody>
      </p:sp>
      <p:pic>
        <p:nvPicPr>
          <p:cNvPr id="26"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5949328"/>
            <a:ext cx="43200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66827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71400"/>
            <a:ext cx="8229600" cy="1143000"/>
          </a:xfrm>
        </p:spPr>
        <p:txBody>
          <a:bodyPr/>
          <a:lstStyle/>
          <a:p>
            <a:r>
              <a:rPr lang="ru-RU" b="1" dirty="0" smtClean="0"/>
              <a:t>Тонометрия по Гольдману</a:t>
            </a:r>
            <a:endParaRPr lang="ru-RU" b="1" dirty="0"/>
          </a:p>
        </p:txBody>
      </p:sp>
      <p:sp>
        <p:nvSpPr>
          <p:cNvPr id="5" name="AutoShape 4"/>
          <p:cNvSpPr>
            <a:spLocks noChangeArrowheads="1"/>
          </p:cNvSpPr>
          <p:nvPr/>
        </p:nvSpPr>
        <p:spPr bwMode="auto">
          <a:xfrm>
            <a:off x="377560" y="1700808"/>
            <a:ext cx="8658936" cy="936152"/>
          </a:xfrm>
          <a:prstGeom prst="roundRect">
            <a:avLst>
              <a:gd name="adj" fmla="val 13745"/>
            </a:avLst>
          </a:prstGeom>
          <a:solidFill>
            <a:schemeClr val="bg1"/>
          </a:solidFill>
          <a:ln w="38100">
            <a:solidFill>
              <a:schemeClr val="bg2"/>
            </a:solidFill>
            <a:round/>
            <a:headEnd/>
            <a:tailEnd/>
          </a:ln>
        </p:spPr>
        <p:txBody>
          <a:bodyPr wrap="none" anchor="ctr"/>
          <a:lstStyle/>
          <a:p>
            <a:pPr>
              <a:lnSpc>
                <a:spcPct val="80000"/>
              </a:lnSpc>
            </a:pPr>
            <a:r>
              <a:rPr lang="ru-RU" sz="2400" b="1" dirty="0" smtClean="0"/>
              <a:t>Широкие полукруги – </a:t>
            </a:r>
            <a:r>
              <a:rPr lang="ru-RU" sz="2400" b="1" dirty="0" err="1" smtClean="0"/>
              <a:t>бипризма</a:t>
            </a:r>
            <a:r>
              <a:rPr lang="ru-RU" sz="2400" b="1" dirty="0" smtClean="0"/>
              <a:t> не высушена после </a:t>
            </a:r>
            <a:r>
              <a:rPr lang="ru-RU" sz="2400" b="1" dirty="0" err="1" smtClean="0"/>
              <a:t>дезинфек</a:t>
            </a:r>
            <a:r>
              <a:rPr lang="ru-RU" sz="2400" b="1" dirty="0" smtClean="0"/>
              <a:t>-</a:t>
            </a:r>
          </a:p>
          <a:p>
            <a:pPr>
              <a:lnSpc>
                <a:spcPct val="80000"/>
              </a:lnSpc>
            </a:pPr>
            <a:r>
              <a:rPr lang="ru-RU" sz="2400" b="1" dirty="0" err="1" smtClean="0"/>
              <a:t>ции</a:t>
            </a:r>
            <a:r>
              <a:rPr lang="ru-RU" sz="2400" b="1" dirty="0" smtClean="0"/>
              <a:t> или ее касаются веки – завышение ВГД. Решение – убрать</a:t>
            </a:r>
          </a:p>
          <a:p>
            <a:pPr>
              <a:lnSpc>
                <a:spcPct val="80000"/>
              </a:lnSpc>
            </a:pPr>
            <a:r>
              <a:rPr lang="ru-RU" sz="2400" b="1" dirty="0"/>
              <a:t>и</a:t>
            </a:r>
            <a:r>
              <a:rPr lang="ru-RU" sz="2400" b="1" dirty="0" smtClean="0"/>
              <a:t>збыток влаги.</a:t>
            </a:r>
          </a:p>
        </p:txBody>
      </p:sp>
      <p:pic>
        <p:nvPicPr>
          <p:cNvPr id="6"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1484784"/>
            <a:ext cx="432001"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prism"/>
          <p:cNvPicPr preferRelativeResize="0">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800199"/>
            <a:ext cx="9144000" cy="3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AutoShape 4"/>
          <p:cNvSpPr>
            <a:spLocks noChangeArrowheads="1"/>
          </p:cNvSpPr>
          <p:nvPr/>
        </p:nvSpPr>
        <p:spPr bwMode="auto">
          <a:xfrm>
            <a:off x="395288" y="2852912"/>
            <a:ext cx="8641208" cy="936128"/>
          </a:xfrm>
          <a:prstGeom prst="roundRect">
            <a:avLst>
              <a:gd name="adj" fmla="val 13745"/>
            </a:avLst>
          </a:prstGeom>
          <a:solidFill>
            <a:schemeClr val="bg1"/>
          </a:solidFill>
          <a:ln w="38100">
            <a:solidFill>
              <a:schemeClr val="bg2"/>
            </a:solidFill>
            <a:round/>
            <a:headEnd/>
            <a:tailEnd/>
          </a:ln>
        </p:spPr>
        <p:txBody>
          <a:bodyPr wrap="none" anchor="ctr"/>
          <a:lstStyle/>
          <a:p>
            <a:pPr marL="3175">
              <a:lnSpc>
                <a:spcPct val="75000"/>
              </a:lnSpc>
            </a:pPr>
            <a:r>
              <a:rPr lang="ru-RU" sz="2400" b="1" dirty="0" smtClean="0">
                <a:solidFill>
                  <a:srgbClr val="000000"/>
                </a:solidFill>
              </a:rPr>
              <a:t>Узкие полукруги – недостаточная концентрация </a:t>
            </a:r>
            <a:r>
              <a:rPr lang="ru-RU" sz="2400" b="1" dirty="0" err="1" smtClean="0">
                <a:solidFill>
                  <a:srgbClr val="000000"/>
                </a:solidFill>
              </a:rPr>
              <a:t>флюоресцеина</a:t>
            </a:r>
            <a:endParaRPr lang="ru-RU" sz="2400" b="1" dirty="0" smtClean="0">
              <a:solidFill>
                <a:srgbClr val="000000"/>
              </a:solidFill>
            </a:endParaRPr>
          </a:p>
          <a:p>
            <a:pPr marL="3175">
              <a:lnSpc>
                <a:spcPct val="75000"/>
              </a:lnSpc>
            </a:pPr>
            <a:r>
              <a:rPr lang="ru-RU" sz="2400" b="1" dirty="0" smtClean="0">
                <a:solidFill>
                  <a:srgbClr val="000000"/>
                </a:solidFill>
              </a:rPr>
              <a:t>- занижение ВГД. Решение – моргание, инстилляция </a:t>
            </a:r>
            <a:r>
              <a:rPr lang="ru-RU" sz="2400" b="1" dirty="0" err="1" smtClean="0">
                <a:solidFill>
                  <a:srgbClr val="000000"/>
                </a:solidFill>
              </a:rPr>
              <a:t>флюорес</a:t>
            </a:r>
            <a:r>
              <a:rPr lang="ru-RU" sz="2400" b="1" dirty="0" smtClean="0">
                <a:solidFill>
                  <a:srgbClr val="000000"/>
                </a:solidFill>
              </a:rPr>
              <a:t>-</a:t>
            </a:r>
          </a:p>
          <a:p>
            <a:pPr marL="3175">
              <a:lnSpc>
                <a:spcPct val="75000"/>
              </a:lnSpc>
            </a:pPr>
            <a:r>
              <a:rPr lang="ru-RU" sz="2400" b="1" dirty="0" err="1">
                <a:solidFill>
                  <a:srgbClr val="000000"/>
                </a:solidFill>
              </a:rPr>
              <a:t>ц</a:t>
            </a:r>
            <a:r>
              <a:rPr lang="ru-RU" sz="2400" b="1" dirty="0" err="1" smtClean="0">
                <a:solidFill>
                  <a:srgbClr val="000000"/>
                </a:solidFill>
              </a:rPr>
              <a:t>еина</a:t>
            </a:r>
            <a:r>
              <a:rPr lang="ru-RU" sz="2400" b="1" dirty="0" smtClean="0">
                <a:solidFill>
                  <a:srgbClr val="000000"/>
                </a:solidFill>
              </a:rPr>
              <a:t>.</a:t>
            </a:r>
            <a:endParaRPr lang="ru-RU" sz="2400" b="1" dirty="0">
              <a:solidFill>
                <a:srgbClr val="000000"/>
              </a:solidFill>
            </a:endParaRPr>
          </a:p>
        </p:txBody>
      </p:sp>
      <p:pic>
        <p:nvPicPr>
          <p:cNvPr id="20"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2636960"/>
            <a:ext cx="43200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AutoShape 4"/>
          <p:cNvSpPr>
            <a:spLocks noChangeArrowheads="1"/>
          </p:cNvSpPr>
          <p:nvPr/>
        </p:nvSpPr>
        <p:spPr bwMode="auto">
          <a:xfrm>
            <a:off x="430784" y="4155603"/>
            <a:ext cx="8641208" cy="425573"/>
          </a:xfrm>
          <a:prstGeom prst="roundRect">
            <a:avLst>
              <a:gd name="adj" fmla="val 13745"/>
            </a:avLst>
          </a:prstGeom>
          <a:solidFill>
            <a:schemeClr val="bg1"/>
          </a:solidFill>
          <a:ln w="38100">
            <a:solidFill>
              <a:schemeClr val="bg2"/>
            </a:solidFill>
            <a:round/>
            <a:headEnd/>
            <a:tailEnd/>
          </a:ln>
        </p:spPr>
        <p:txBody>
          <a:bodyPr wrap="none" anchor="ctr"/>
          <a:lstStyle/>
          <a:p>
            <a:pPr marL="3175">
              <a:lnSpc>
                <a:spcPct val="75000"/>
              </a:lnSpc>
            </a:pPr>
            <a:r>
              <a:rPr lang="ru-RU" sz="2400" b="1" dirty="0" smtClean="0">
                <a:solidFill>
                  <a:srgbClr val="000000"/>
                </a:solidFill>
              </a:rPr>
              <a:t>Высокая точность измерений в глазах, заполненных газом.</a:t>
            </a:r>
            <a:endParaRPr lang="ru-RU" sz="2400" b="1" dirty="0">
              <a:solidFill>
                <a:srgbClr val="000000"/>
              </a:solidFill>
            </a:endParaRPr>
          </a:p>
        </p:txBody>
      </p:sp>
      <p:pic>
        <p:nvPicPr>
          <p:cNvPr id="15" name="Picture 11" descr="j043265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7141" y="3933056"/>
            <a:ext cx="392727" cy="392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AutoShape 4"/>
          <p:cNvSpPr>
            <a:spLocks noChangeArrowheads="1"/>
          </p:cNvSpPr>
          <p:nvPr/>
        </p:nvSpPr>
        <p:spPr bwMode="auto">
          <a:xfrm>
            <a:off x="430784" y="4773068"/>
            <a:ext cx="8641208" cy="888180"/>
          </a:xfrm>
          <a:prstGeom prst="roundRect">
            <a:avLst>
              <a:gd name="adj" fmla="val 13745"/>
            </a:avLst>
          </a:prstGeom>
          <a:solidFill>
            <a:schemeClr val="bg1"/>
          </a:solidFill>
          <a:ln w="38100">
            <a:solidFill>
              <a:schemeClr val="bg2"/>
            </a:solidFill>
            <a:round/>
            <a:headEnd/>
            <a:tailEnd/>
          </a:ln>
        </p:spPr>
        <p:txBody>
          <a:bodyPr wrap="none" anchor="ctr"/>
          <a:lstStyle/>
          <a:p>
            <a:pPr marL="3175" algn="just">
              <a:lnSpc>
                <a:spcPct val="75000"/>
              </a:lnSpc>
            </a:pPr>
            <a:r>
              <a:rPr lang="ru-RU" sz="2400" b="1" dirty="0" smtClean="0"/>
              <a:t>Разброс результатов между исследователями и при </a:t>
            </a:r>
            <a:r>
              <a:rPr lang="ru-RU" sz="2400" b="1" dirty="0" err="1" smtClean="0"/>
              <a:t>многократ</a:t>
            </a:r>
            <a:r>
              <a:rPr lang="ru-RU" sz="2400" b="1" dirty="0" smtClean="0"/>
              <a:t>-</a:t>
            </a:r>
          </a:p>
          <a:p>
            <a:pPr marL="3175" algn="just">
              <a:lnSpc>
                <a:spcPct val="75000"/>
              </a:lnSpc>
            </a:pPr>
            <a:r>
              <a:rPr lang="ru-RU" sz="2400" b="1" dirty="0" err="1"/>
              <a:t>н</a:t>
            </a:r>
            <a:r>
              <a:rPr lang="ru-RU" sz="2400" b="1" dirty="0" err="1" smtClean="0"/>
              <a:t>ых</a:t>
            </a:r>
            <a:r>
              <a:rPr lang="ru-RU" sz="2400" b="1" dirty="0" smtClean="0"/>
              <a:t> замерах, выполняемых одним исследователем = 2 – 3 мм</a:t>
            </a:r>
          </a:p>
          <a:p>
            <a:pPr marL="3175" algn="just">
              <a:lnSpc>
                <a:spcPct val="75000"/>
              </a:lnSpc>
            </a:pPr>
            <a:r>
              <a:rPr lang="ru-RU" sz="2400" b="1" dirty="0"/>
              <a:t>р</a:t>
            </a:r>
            <a:r>
              <a:rPr lang="ru-RU" sz="2400" b="1" dirty="0" smtClean="0"/>
              <a:t>т. ст. с вероятностью 30%.</a:t>
            </a:r>
          </a:p>
        </p:txBody>
      </p:sp>
      <p:pic>
        <p:nvPicPr>
          <p:cNvPr id="21"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4581176"/>
            <a:ext cx="43200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 name="Group 3"/>
          <p:cNvGrpSpPr>
            <a:grpSpLocks/>
          </p:cNvGrpSpPr>
          <p:nvPr/>
        </p:nvGrpSpPr>
        <p:grpSpPr bwMode="auto">
          <a:xfrm>
            <a:off x="168275" y="1031875"/>
            <a:ext cx="8820150" cy="481013"/>
            <a:chOff x="113" y="3731"/>
            <a:chExt cx="5489" cy="379"/>
          </a:xfrm>
        </p:grpSpPr>
        <p:sp>
          <p:nvSpPr>
            <p:cNvPr id="23" name="Rectangle 4"/>
            <p:cNvSpPr>
              <a:spLocks noChangeArrowheads="1"/>
            </p:cNvSpPr>
            <p:nvPr/>
          </p:nvSpPr>
          <p:spPr bwMode="auto">
            <a:xfrm>
              <a:off x="370" y="3731"/>
              <a:ext cx="5232" cy="379"/>
            </a:xfrm>
            <a:prstGeom prst="rect">
              <a:avLst/>
            </a:prstGeom>
            <a:solidFill>
              <a:srgbClr val="99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lstStyle/>
            <a:p>
              <a:pPr algn="ctr" defTabSz="914400">
                <a:lnSpc>
                  <a:spcPct val="90000"/>
                </a:lnSpc>
              </a:pPr>
              <a:r>
                <a:rPr lang="ru-RU" sz="2800" b="1" dirty="0" smtClean="0">
                  <a:solidFill>
                    <a:srgbClr val="FFFF00"/>
                  </a:solidFill>
                </a:rPr>
                <a:t>Факторы, влияющие на точность измерений</a:t>
              </a:r>
              <a:endParaRPr lang="ru-RU" sz="2800" b="1" dirty="0">
                <a:solidFill>
                  <a:srgbClr val="FFFF00"/>
                </a:solidFill>
              </a:endParaRPr>
            </a:p>
          </p:txBody>
        </p:sp>
        <p:sp>
          <p:nvSpPr>
            <p:cNvPr id="24" name="Rectangle 5"/>
            <p:cNvSpPr>
              <a:spLocks noChangeArrowheads="1"/>
            </p:cNvSpPr>
            <p:nvPr/>
          </p:nvSpPr>
          <p:spPr bwMode="auto">
            <a:xfrm>
              <a:off x="113" y="3731"/>
              <a:ext cx="199" cy="379"/>
            </a:xfrm>
            <a:prstGeom prst="rect">
              <a:avLst/>
            </a:prstGeom>
            <a:solidFill>
              <a:schemeClr val="bg2"/>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algn="ctr" defTabSz="914400">
                <a:lnSpc>
                  <a:spcPct val="85000"/>
                </a:lnSpc>
              </a:pPr>
              <a:endParaRPr lang="ru-RU" sz="1400" b="1">
                <a:solidFill>
                  <a:schemeClr val="bg1"/>
                </a:solidFill>
              </a:endParaRPr>
            </a:p>
          </p:txBody>
        </p:sp>
      </p:grpSp>
      <p:sp>
        <p:nvSpPr>
          <p:cNvPr id="25" name="AutoShape 4"/>
          <p:cNvSpPr>
            <a:spLocks noChangeArrowheads="1"/>
          </p:cNvSpPr>
          <p:nvPr/>
        </p:nvSpPr>
        <p:spPr bwMode="auto">
          <a:xfrm>
            <a:off x="430784" y="5781132"/>
            <a:ext cx="8641208" cy="456132"/>
          </a:xfrm>
          <a:prstGeom prst="roundRect">
            <a:avLst>
              <a:gd name="adj" fmla="val 13745"/>
            </a:avLst>
          </a:prstGeom>
          <a:solidFill>
            <a:schemeClr val="bg1"/>
          </a:solidFill>
          <a:ln w="38100">
            <a:solidFill>
              <a:schemeClr val="bg2"/>
            </a:solidFill>
            <a:round/>
            <a:headEnd/>
            <a:tailEnd/>
          </a:ln>
        </p:spPr>
        <p:txBody>
          <a:bodyPr wrap="none" anchor="ctr"/>
          <a:lstStyle/>
          <a:p>
            <a:pPr marL="3175" algn="just">
              <a:lnSpc>
                <a:spcPct val="75000"/>
              </a:lnSpc>
            </a:pPr>
            <a:r>
              <a:rPr lang="ru-RU" sz="2400" b="1" dirty="0" smtClean="0"/>
              <a:t>Допустимая ошибка метода = 2 мм рт. ст.</a:t>
            </a:r>
          </a:p>
        </p:txBody>
      </p:sp>
      <p:pic>
        <p:nvPicPr>
          <p:cNvPr id="26"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5589240"/>
            <a:ext cx="43200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3" descr="prism"/>
          <p:cNvPicPr preferRelativeResize="0">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896543"/>
            <a:ext cx="9144000" cy="3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AutoShape 4"/>
          <p:cNvSpPr>
            <a:spLocks noChangeArrowheads="1"/>
          </p:cNvSpPr>
          <p:nvPr/>
        </p:nvSpPr>
        <p:spPr bwMode="auto">
          <a:xfrm>
            <a:off x="430784" y="6357244"/>
            <a:ext cx="8641208" cy="456132"/>
          </a:xfrm>
          <a:prstGeom prst="roundRect">
            <a:avLst>
              <a:gd name="adj" fmla="val 13745"/>
            </a:avLst>
          </a:prstGeom>
          <a:solidFill>
            <a:schemeClr val="bg1"/>
          </a:solidFill>
          <a:ln w="38100">
            <a:solidFill>
              <a:schemeClr val="bg2"/>
            </a:solidFill>
            <a:round/>
            <a:headEnd/>
            <a:tailEnd/>
          </a:ln>
        </p:spPr>
        <p:txBody>
          <a:bodyPr wrap="none" anchor="ctr"/>
          <a:lstStyle/>
          <a:p>
            <a:pPr marL="3175" algn="just">
              <a:lnSpc>
                <a:spcPct val="75000"/>
              </a:lnSpc>
            </a:pPr>
            <a:r>
              <a:rPr lang="en-US" sz="2400" b="1" dirty="0" smtClean="0"/>
              <a:t>NB! – </a:t>
            </a:r>
            <a:r>
              <a:rPr lang="ru-RU" sz="2400" b="1" dirty="0" smtClean="0"/>
              <a:t>требует ежегодной калибровки </a:t>
            </a:r>
            <a:r>
              <a:rPr lang="ru-RU" sz="2200" b="1" dirty="0" smtClean="0"/>
              <a:t>(но мало, кто об этом знает).</a:t>
            </a:r>
          </a:p>
        </p:txBody>
      </p:sp>
      <p:pic>
        <p:nvPicPr>
          <p:cNvPr id="29"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6165352"/>
            <a:ext cx="43200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06306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71400"/>
            <a:ext cx="8229600" cy="1143000"/>
          </a:xfrm>
        </p:spPr>
        <p:txBody>
          <a:bodyPr/>
          <a:lstStyle/>
          <a:p>
            <a:r>
              <a:rPr lang="ru-RU" b="1" dirty="0" smtClean="0"/>
              <a:t>Тонометрия по Гольдману</a:t>
            </a:r>
            <a:endParaRPr lang="ru-RU" b="1" dirty="0"/>
          </a:p>
        </p:txBody>
      </p:sp>
      <p:sp>
        <p:nvSpPr>
          <p:cNvPr id="5" name="AutoShape 4"/>
          <p:cNvSpPr>
            <a:spLocks noChangeArrowheads="1"/>
          </p:cNvSpPr>
          <p:nvPr/>
        </p:nvSpPr>
        <p:spPr bwMode="auto">
          <a:xfrm>
            <a:off x="377560" y="1772768"/>
            <a:ext cx="8610865" cy="288056"/>
          </a:xfrm>
          <a:prstGeom prst="roundRect">
            <a:avLst>
              <a:gd name="adj" fmla="val 13745"/>
            </a:avLst>
          </a:prstGeom>
          <a:solidFill>
            <a:schemeClr val="bg1"/>
          </a:solidFill>
          <a:ln w="38100">
            <a:solidFill>
              <a:schemeClr val="bg2"/>
            </a:solidFill>
            <a:round/>
            <a:headEnd/>
            <a:tailEnd/>
          </a:ln>
        </p:spPr>
        <p:txBody>
          <a:bodyPr wrap="none" anchor="ctr"/>
          <a:lstStyle/>
          <a:p>
            <a:pPr>
              <a:lnSpc>
                <a:spcPct val="80000"/>
              </a:lnSpc>
            </a:pPr>
            <a:r>
              <a:rPr lang="ru-RU" sz="2400" b="1" dirty="0">
                <a:solidFill>
                  <a:srgbClr val="000000"/>
                </a:solidFill>
              </a:rPr>
              <a:t>Чрезмерно длительный контакт наконечника с </a:t>
            </a:r>
            <a:r>
              <a:rPr lang="ru-RU" sz="2400" b="1" dirty="0" smtClean="0">
                <a:solidFill>
                  <a:srgbClr val="000000"/>
                </a:solidFill>
              </a:rPr>
              <a:t>роговицей.</a:t>
            </a:r>
            <a:endParaRPr lang="ru-RU" sz="2400" b="1" dirty="0" smtClean="0"/>
          </a:p>
        </p:txBody>
      </p:sp>
      <p:pic>
        <p:nvPicPr>
          <p:cNvPr id="6"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1484784"/>
            <a:ext cx="432001"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prism"/>
          <p:cNvPicPr preferRelativeResize="0">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800199"/>
            <a:ext cx="9144000" cy="3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AutoShape 4"/>
          <p:cNvSpPr>
            <a:spLocks noChangeArrowheads="1"/>
          </p:cNvSpPr>
          <p:nvPr/>
        </p:nvSpPr>
        <p:spPr bwMode="auto">
          <a:xfrm>
            <a:off x="395288" y="2276824"/>
            <a:ext cx="8593137" cy="360088"/>
          </a:xfrm>
          <a:prstGeom prst="roundRect">
            <a:avLst>
              <a:gd name="adj" fmla="val 13745"/>
            </a:avLst>
          </a:prstGeom>
          <a:solidFill>
            <a:schemeClr val="bg1"/>
          </a:solidFill>
          <a:ln w="38100">
            <a:solidFill>
              <a:schemeClr val="bg2"/>
            </a:solidFill>
            <a:round/>
            <a:headEnd/>
            <a:tailEnd/>
          </a:ln>
        </p:spPr>
        <p:txBody>
          <a:bodyPr wrap="none" anchor="ctr"/>
          <a:lstStyle/>
          <a:p>
            <a:pPr marL="3175">
              <a:lnSpc>
                <a:spcPct val="75000"/>
              </a:lnSpc>
            </a:pPr>
            <a:r>
              <a:rPr lang="en-US" sz="2400" b="1" dirty="0"/>
              <a:t>NB!!</a:t>
            </a:r>
            <a:r>
              <a:rPr lang="ru-RU" sz="2400" b="1" dirty="0"/>
              <a:t> – инфицирование </a:t>
            </a:r>
            <a:r>
              <a:rPr lang="ru-RU" sz="2400" b="1" dirty="0" smtClean="0"/>
              <a:t>наконечника бактериями и вирусами.</a:t>
            </a:r>
            <a:endParaRPr lang="ru-RU" sz="2400" b="1" dirty="0">
              <a:solidFill>
                <a:srgbClr val="000000"/>
              </a:solidFill>
            </a:endParaRPr>
          </a:p>
        </p:txBody>
      </p:sp>
      <p:pic>
        <p:nvPicPr>
          <p:cNvPr id="20"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1988840"/>
            <a:ext cx="43200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AutoShape 4"/>
          <p:cNvSpPr>
            <a:spLocks noChangeArrowheads="1"/>
          </p:cNvSpPr>
          <p:nvPr/>
        </p:nvSpPr>
        <p:spPr bwMode="auto">
          <a:xfrm>
            <a:off x="413056" y="2852888"/>
            <a:ext cx="8575369" cy="360088"/>
          </a:xfrm>
          <a:prstGeom prst="roundRect">
            <a:avLst>
              <a:gd name="adj" fmla="val 13745"/>
            </a:avLst>
          </a:prstGeom>
          <a:solidFill>
            <a:schemeClr val="bg1"/>
          </a:solidFill>
          <a:ln w="38100">
            <a:solidFill>
              <a:schemeClr val="bg2"/>
            </a:solidFill>
            <a:round/>
            <a:headEnd/>
            <a:tailEnd/>
          </a:ln>
        </p:spPr>
        <p:txBody>
          <a:bodyPr wrap="none" anchor="ctr"/>
          <a:lstStyle/>
          <a:p>
            <a:pPr marL="85725">
              <a:lnSpc>
                <a:spcPct val="80000"/>
              </a:lnSpc>
            </a:pPr>
            <a:r>
              <a:rPr lang="ru-RU" sz="2400" b="1" dirty="0" smtClean="0"/>
              <a:t>Возможна контаминация вирусом гепатита В.</a:t>
            </a:r>
          </a:p>
        </p:txBody>
      </p:sp>
      <p:pic>
        <p:nvPicPr>
          <p:cNvPr id="13"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2564904"/>
            <a:ext cx="432001"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AutoShape 4"/>
          <p:cNvSpPr>
            <a:spLocks noChangeArrowheads="1"/>
          </p:cNvSpPr>
          <p:nvPr/>
        </p:nvSpPr>
        <p:spPr bwMode="auto">
          <a:xfrm>
            <a:off x="430784" y="3428952"/>
            <a:ext cx="8557641" cy="648120"/>
          </a:xfrm>
          <a:prstGeom prst="roundRect">
            <a:avLst>
              <a:gd name="adj" fmla="val 13745"/>
            </a:avLst>
          </a:prstGeom>
          <a:solidFill>
            <a:schemeClr val="bg1"/>
          </a:solidFill>
          <a:ln w="38100">
            <a:solidFill>
              <a:schemeClr val="bg2"/>
            </a:solidFill>
            <a:round/>
            <a:headEnd/>
            <a:tailEnd/>
          </a:ln>
        </p:spPr>
        <p:txBody>
          <a:bodyPr wrap="none" anchor="ctr"/>
          <a:lstStyle/>
          <a:p>
            <a:pPr marL="3175">
              <a:lnSpc>
                <a:spcPct val="75000"/>
              </a:lnSpc>
            </a:pPr>
            <a:r>
              <a:rPr lang="ru-RU" sz="2400" b="1" dirty="0" smtClean="0">
                <a:solidFill>
                  <a:srgbClr val="000000"/>
                </a:solidFill>
              </a:rPr>
              <a:t>ВИЧ с слезе может быть обнаружен, но факты его передачи </a:t>
            </a:r>
          </a:p>
          <a:p>
            <a:pPr marL="3175">
              <a:lnSpc>
                <a:spcPct val="75000"/>
              </a:lnSpc>
            </a:pPr>
            <a:r>
              <a:rPr lang="ru-RU" sz="2400" b="1" dirty="0" smtClean="0">
                <a:solidFill>
                  <a:srgbClr val="000000"/>
                </a:solidFill>
              </a:rPr>
              <a:t>при тонометрии по Гольдману не зафиксированы.</a:t>
            </a:r>
            <a:endParaRPr lang="ru-RU" sz="2400" b="1" dirty="0">
              <a:solidFill>
                <a:srgbClr val="000000"/>
              </a:solidFill>
            </a:endParaRPr>
          </a:p>
        </p:txBody>
      </p:sp>
      <p:pic>
        <p:nvPicPr>
          <p:cNvPr id="15"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3140968"/>
            <a:ext cx="43200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AutoShape 4"/>
          <p:cNvSpPr>
            <a:spLocks noChangeArrowheads="1"/>
          </p:cNvSpPr>
          <p:nvPr/>
        </p:nvSpPr>
        <p:spPr bwMode="auto">
          <a:xfrm>
            <a:off x="430784" y="4269012"/>
            <a:ext cx="8557641" cy="1464244"/>
          </a:xfrm>
          <a:prstGeom prst="roundRect">
            <a:avLst>
              <a:gd name="adj" fmla="val 13745"/>
            </a:avLst>
          </a:prstGeom>
          <a:solidFill>
            <a:schemeClr val="bg1"/>
          </a:solidFill>
          <a:ln w="38100">
            <a:solidFill>
              <a:schemeClr val="bg2"/>
            </a:solidFill>
            <a:round/>
            <a:headEnd/>
            <a:tailEnd/>
          </a:ln>
        </p:spPr>
        <p:txBody>
          <a:bodyPr wrap="none" anchor="ctr"/>
          <a:lstStyle/>
          <a:p>
            <a:pPr marL="3175" algn="ctr">
              <a:lnSpc>
                <a:spcPct val="75000"/>
              </a:lnSpc>
            </a:pPr>
            <a:r>
              <a:rPr lang="ru-RU" sz="2400" b="1" dirty="0" smtClean="0">
                <a:solidFill>
                  <a:srgbClr val="FF0000"/>
                </a:solidFill>
              </a:rPr>
              <a:t>Дезинфекция наконечника</a:t>
            </a:r>
          </a:p>
          <a:p>
            <a:pPr marL="3175" algn="ctr">
              <a:lnSpc>
                <a:spcPct val="75000"/>
              </a:lnSpc>
            </a:pPr>
            <a:r>
              <a:rPr lang="ru-RU" sz="2400" b="1" dirty="0" smtClean="0"/>
              <a:t>3% раствор перекиси водорода (менять 2 раза за рабочий день) </a:t>
            </a:r>
          </a:p>
          <a:p>
            <a:pPr marL="3175" algn="ctr">
              <a:lnSpc>
                <a:spcPct val="75000"/>
              </a:lnSpc>
            </a:pPr>
            <a:r>
              <a:rPr lang="ru-RU" sz="2400" b="1" dirty="0" smtClean="0"/>
              <a:t>70% раствор этанола или </a:t>
            </a:r>
            <a:r>
              <a:rPr lang="ru-RU" sz="2400" b="1" dirty="0" err="1" smtClean="0"/>
              <a:t>изопропанола</a:t>
            </a:r>
            <a:r>
              <a:rPr lang="ru-RU" sz="2400" b="1" dirty="0" smtClean="0"/>
              <a:t> </a:t>
            </a:r>
          </a:p>
          <a:p>
            <a:pPr marL="3175" algn="ctr">
              <a:lnSpc>
                <a:spcPct val="75000"/>
              </a:lnSpc>
            </a:pPr>
            <a:r>
              <a:rPr lang="ru-RU" sz="2400" b="1" dirty="0" smtClean="0">
                <a:solidFill>
                  <a:srgbClr val="FF0000"/>
                </a:solidFill>
              </a:rPr>
              <a:t>Экспозиция 5 – 10 минут</a:t>
            </a:r>
          </a:p>
          <a:p>
            <a:pPr marL="3175" algn="ctr">
              <a:lnSpc>
                <a:spcPct val="75000"/>
              </a:lnSpc>
            </a:pPr>
            <a:r>
              <a:rPr lang="ru-RU" sz="2400" b="1" dirty="0" smtClean="0">
                <a:solidFill>
                  <a:srgbClr val="FF0000"/>
                </a:solidFill>
              </a:rPr>
              <a:t>Ополаскивание проточной (????) водой и высушивание.</a:t>
            </a:r>
          </a:p>
        </p:txBody>
      </p:sp>
      <p:pic>
        <p:nvPicPr>
          <p:cNvPr id="21"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4005064"/>
            <a:ext cx="43200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 name="Group 3"/>
          <p:cNvGrpSpPr>
            <a:grpSpLocks/>
          </p:cNvGrpSpPr>
          <p:nvPr/>
        </p:nvGrpSpPr>
        <p:grpSpPr bwMode="auto">
          <a:xfrm>
            <a:off x="168275" y="1031875"/>
            <a:ext cx="8820150" cy="481013"/>
            <a:chOff x="113" y="3731"/>
            <a:chExt cx="5489" cy="379"/>
          </a:xfrm>
        </p:grpSpPr>
        <p:sp>
          <p:nvSpPr>
            <p:cNvPr id="23" name="Rectangle 4"/>
            <p:cNvSpPr>
              <a:spLocks noChangeArrowheads="1"/>
            </p:cNvSpPr>
            <p:nvPr/>
          </p:nvSpPr>
          <p:spPr bwMode="auto">
            <a:xfrm>
              <a:off x="370" y="3731"/>
              <a:ext cx="5232" cy="379"/>
            </a:xfrm>
            <a:prstGeom prst="rect">
              <a:avLst/>
            </a:prstGeom>
            <a:solidFill>
              <a:srgbClr val="99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lstStyle/>
            <a:p>
              <a:pPr algn="ctr" defTabSz="914400">
                <a:lnSpc>
                  <a:spcPct val="90000"/>
                </a:lnSpc>
              </a:pPr>
              <a:r>
                <a:rPr lang="ru-RU" sz="2800" b="1" dirty="0" smtClean="0">
                  <a:solidFill>
                    <a:srgbClr val="FFFF00"/>
                  </a:solidFill>
                </a:rPr>
                <a:t>Факторы риска методики </a:t>
              </a:r>
              <a:endParaRPr lang="ru-RU" sz="2800" b="1" dirty="0">
                <a:solidFill>
                  <a:srgbClr val="FFFF00"/>
                </a:solidFill>
              </a:endParaRPr>
            </a:p>
          </p:txBody>
        </p:sp>
        <p:sp>
          <p:nvSpPr>
            <p:cNvPr id="24" name="Rectangle 5"/>
            <p:cNvSpPr>
              <a:spLocks noChangeArrowheads="1"/>
            </p:cNvSpPr>
            <p:nvPr/>
          </p:nvSpPr>
          <p:spPr bwMode="auto">
            <a:xfrm>
              <a:off x="113" y="3731"/>
              <a:ext cx="199" cy="379"/>
            </a:xfrm>
            <a:prstGeom prst="rect">
              <a:avLst/>
            </a:prstGeom>
            <a:solidFill>
              <a:schemeClr val="bg2"/>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algn="ctr" defTabSz="914400">
                <a:lnSpc>
                  <a:spcPct val="85000"/>
                </a:lnSpc>
              </a:pPr>
              <a:endParaRPr lang="ru-RU" sz="1400" b="1">
                <a:solidFill>
                  <a:schemeClr val="bg1"/>
                </a:solidFill>
              </a:endParaRPr>
            </a:p>
          </p:txBody>
        </p:sp>
      </p:grpSp>
    </p:spTree>
    <p:extLst>
      <p:ext uri="{BB962C8B-B14F-4D97-AF65-F5344CB8AC3E}">
        <p14:creationId xmlns:p14="http://schemas.microsoft.com/office/powerpoint/2010/main" val="36594216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71400"/>
            <a:ext cx="9144000" cy="1143000"/>
          </a:xfrm>
        </p:spPr>
        <p:txBody>
          <a:bodyPr>
            <a:normAutofit fontScale="90000"/>
          </a:bodyPr>
          <a:lstStyle/>
          <a:p>
            <a:r>
              <a:rPr lang="ru-RU" b="1" dirty="0" err="1" smtClean="0"/>
              <a:t>Аппланационная</a:t>
            </a:r>
            <a:r>
              <a:rPr lang="ru-RU" b="1" dirty="0" smtClean="0"/>
              <a:t> тонометрия по </a:t>
            </a:r>
            <a:r>
              <a:rPr lang="en-US" b="1" dirty="0" smtClean="0"/>
              <a:t>Perkins</a:t>
            </a:r>
            <a:endParaRPr lang="ru-RU" b="1" dirty="0"/>
          </a:p>
        </p:txBody>
      </p:sp>
      <p:sp>
        <p:nvSpPr>
          <p:cNvPr id="5" name="AutoShape 4"/>
          <p:cNvSpPr>
            <a:spLocks noChangeArrowheads="1"/>
          </p:cNvSpPr>
          <p:nvPr/>
        </p:nvSpPr>
        <p:spPr bwMode="auto">
          <a:xfrm>
            <a:off x="377560" y="1124720"/>
            <a:ext cx="8610865" cy="360040"/>
          </a:xfrm>
          <a:prstGeom prst="roundRect">
            <a:avLst>
              <a:gd name="adj" fmla="val 13745"/>
            </a:avLst>
          </a:prstGeom>
          <a:solidFill>
            <a:schemeClr val="bg1"/>
          </a:solidFill>
          <a:ln w="38100">
            <a:solidFill>
              <a:schemeClr val="bg2"/>
            </a:solidFill>
            <a:round/>
            <a:headEnd/>
            <a:tailEnd/>
          </a:ln>
        </p:spPr>
        <p:txBody>
          <a:bodyPr wrap="none" anchor="ctr"/>
          <a:lstStyle/>
          <a:p>
            <a:pPr>
              <a:lnSpc>
                <a:spcPct val="80000"/>
              </a:lnSpc>
            </a:pPr>
            <a:r>
              <a:rPr lang="ru-RU" sz="2400" b="1" dirty="0" err="1" smtClean="0"/>
              <a:t>Бипризма</a:t>
            </a:r>
            <a:r>
              <a:rPr lang="ru-RU" sz="2400" b="1" dirty="0" smtClean="0"/>
              <a:t> по аналогии с тонометром Гольдмана.</a:t>
            </a:r>
            <a:r>
              <a:rPr lang="en-US" sz="2400" b="1" dirty="0" smtClean="0"/>
              <a:t> </a:t>
            </a:r>
            <a:endParaRPr lang="ru-RU" sz="2400" b="1" dirty="0" smtClean="0"/>
          </a:p>
        </p:txBody>
      </p:sp>
      <p:pic>
        <p:nvPicPr>
          <p:cNvPr id="6"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836712"/>
            <a:ext cx="432001"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prism"/>
          <p:cNvPicPr preferRelativeResize="0">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800199"/>
            <a:ext cx="9144000" cy="3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AutoShape 4"/>
          <p:cNvSpPr>
            <a:spLocks noChangeArrowheads="1"/>
          </p:cNvSpPr>
          <p:nvPr/>
        </p:nvSpPr>
        <p:spPr bwMode="auto">
          <a:xfrm>
            <a:off x="395288" y="1700760"/>
            <a:ext cx="8593137" cy="360088"/>
          </a:xfrm>
          <a:prstGeom prst="roundRect">
            <a:avLst>
              <a:gd name="adj" fmla="val 13745"/>
            </a:avLst>
          </a:prstGeom>
          <a:solidFill>
            <a:schemeClr val="bg1"/>
          </a:solidFill>
          <a:ln w="38100">
            <a:solidFill>
              <a:schemeClr val="bg2"/>
            </a:solidFill>
            <a:round/>
            <a:headEnd/>
            <a:tailEnd/>
          </a:ln>
        </p:spPr>
        <p:txBody>
          <a:bodyPr wrap="none" anchor="ctr"/>
          <a:lstStyle/>
          <a:p>
            <a:pPr marL="3175">
              <a:lnSpc>
                <a:spcPct val="75000"/>
              </a:lnSpc>
            </a:pPr>
            <a:r>
              <a:rPr lang="ru-RU" sz="2400" b="1" dirty="0" smtClean="0">
                <a:solidFill>
                  <a:srgbClr val="000000"/>
                </a:solidFill>
              </a:rPr>
              <a:t>Источник освещения – батарея.</a:t>
            </a:r>
            <a:endParaRPr lang="ru-RU" sz="2400" b="1" dirty="0">
              <a:solidFill>
                <a:srgbClr val="000000"/>
              </a:solidFill>
            </a:endParaRPr>
          </a:p>
        </p:txBody>
      </p:sp>
      <p:pic>
        <p:nvPicPr>
          <p:cNvPr id="20"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1412776"/>
            <a:ext cx="43200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AutoShape 4"/>
          <p:cNvSpPr>
            <a:spLocks noChangeArrowheads="1"/>
          </p:cNvSpPr>
          <p:nvPr/>
        </p:nvSpPr>
        <p:spPr bwMode="auto">
          <a:xfrm>
            <a:off x="413056" y="2276824"/>
            <a:ext cx="8575369" cy="576112"/>
          </a:xfrm>
          <a:prstGeom prst="roundRect">
            <a:avLst>
              <a:gd name="adj" fmla="val 13745"/>
            </a:avLst>
          </a:prstGeom>
          <a:solidFill>
            <a:schemeClr val="bg1"/>
          </a:solidFill>
          <a:ln w="38100">
            <a:solidFill>
              <a:schemeClr val="bg2"/>
            </a:solidFill>
            <a:round/>
            <a:headEnd/>
            <a:tailEnd/>
          </a:ln>
        </p:spPr>
        <p:txBody>
          <a:bodyPr wrap="none" anchor="ctr"/>
          <a:lstStyle/>
          <a:p>
            <a:pPr>
              <a:lnSpc>
                <a:spcPct val="80000"/>
              </a:lnSpc>
            </a:pPr>
            <a:r>
              <a:rPr lang="ru-RU" sz="2400" b="1" dirty="0" smtClean="0"/>
              <a:t>Может использоваться и в вертикальном, и в горизонтальном</a:t>
            </a:r>
          </a:p>
          <a:p>
            <a:pPr>
              <a:lnSpc>
                <a:spcPct val="80000"/>
              </a:lnSpc>
            </a:pPr>
            <a:r>
              <a:rPr lang="ru-RU" sz="2400" b="1" dirty="0"/>
              <a:t>п</a:t>
            </a:r>
            <a:r>
              <a:rPr lang="ru-RU" sz="2400" b="1" dirty="0" smtClean="0"/>
              <a:t>оложениях.</a:t>
            </a:r>
          </a:p>
        </p:txBody>
      </p:sp>
      <p:pic>
        <p:nvPicPr>
          <p:cNvPr id="13"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1988840"/>
            <a:ext cx="432001"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AutoShape 4"/>
          <p:cNvSpPr>
            <a:spLocks noChangeArrowheads="1"/>
          </p:cNvSpPr>
          <p:nvPr/>
        </p:nvSpPr>
        <p:spPr bwMode="auto">
          <a:xfrm>
            <a:off x="430784" y="3068912"/>
            <a:ext cx="8557641" cy="648120"/>
          </a:xfrm>
          <a:prstGeom prst="roundRect">
            <a:avLst>
              <a:gd name="adj" fmla="val 13745"/>
            </a:avLst>
          </a:prstGeom>
          <a:solidFill>
            <a:schemeClr val="bg1"/>
          </a:solidFill>
          <a:ln w="38100">
            <a:solidFill>
              <a:schemeClr val="bg2"/>
            </a:solidFill>
            <a:round/>
            <a:headEnd/>
            <a:tailEnd/>
          </a:ln>
        </p:spPr>
        <p:txBody>
          <a:bodyPr wrap="none" anchor="ctr"/>
          <a:lstStyle/>
          <a:p>
            <a:pPr marL="3175">
              <a:lnSpc>
                <a:spcPct val="75000"/>
              </a:lnSpc>
            </a:pPr>
            <a:r>
              <a:rPr lang="ru-RU" sz="2400" b="1" dirty="0" smtClean="0">
                <a:solidFill>
                  <a:srgbClr val="000000"/>
                </a:solidFill>
              </a:rPr>
              <a:t>Считывание результатов не отличается от такового при </a:t>
            </a:r>
            <a:r>
              <a:rPr lang="ru-RU" sz="2400" b="1" dirty="0" err="1" smtClean="0">
                <a:solidFill>
                  <a:srgbClr val="000000"/>
                </a:solidFill>
              </a:rPr>
              <a:t>тоно</a:t>
            </a:r>
            <a:r>
              <a:rPr lang="ru-RU" sz="2400" b="1" dirty="0" smtClean="0">
                <a:solidFill>
                  <a:srgbClr val="000000"/>
                </a:solidFill>
              </a:rPr>
              <a:t>-</a:t>
            </a:r>
          </a:p>
          <a:p>
            <a:pPr marL="3175">
              <a:lnSpc>
                <a:spcPct val="75000"/>
              </a:lnSpc>
            </a:pPr>
            <a:r>
              <a:rPr lang="ru-RU" sz="2400" b="1" dirty="0" smtClean="0">
                <a:solidFill>
                  <a:srgbClr val="000000"/>
                </a:solidFill>
              </a:rPr>
              <a:t>метрии по Гольдману.</a:t>
            </a:r>
            <a:endParaRPr lang="ru-RU" sz="2400" b="1" dirty="0">
              <a:solidFill>
                <a:srgbClr val="000000"/>
              </a:solidFill>
            </a:endParaRPr>
          </a:p>
        </p:txBody>
      </p:sp>
      <p:pic>
        <p:nvPicPr>
          <p:cNvPr id="15"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2780928"/>
            <a:ext cx="43200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AutoShape 4"/>
          <p:cNvSpPr>
            <a:spLocks noChangeArrowheads="1"/>
          </p:cNvSpPr>
          <p:nvPr/>
        </p:nvSpPr>
        <p:spPr bwMode="auto">
          <a:xfrm>
            <a:off x="430785" y="3980980"/>
            <a:ext cx="4933303" cy="1824284"/>
          </a:xfrm>
          <a:prstGeom prst="roundRect">
            <a:avLst>
              <a:gd name="adj" fmla="val 13745"/>
            </a:avLst>
          </a:prstGeom>
          <a:solidFill>
            <a:schemeClr val="bg1"/>
          </a:solidFill>
          <a:ln w="38100">
            <a:solidFill>
              <a:schemeClr val="bg2"/>
            </a:solidFill>
            <a:round/>
            <a:headEnd/>
            <a:tailEnd/>
          </a:ln>
        </p:spPr>
        <p:txBody>
          <a:bodyPr wrap="none" anchor="ctr"/>
          <a:lstStyle/>
          <a:p>
            <a:pPr marL="3175" algn="ctr">
              <a:lnSpc>
                <a:spcPct val="75000"/>
              </a:lnSpc>
            </a:pPr>
            <a:r>
              <a:rPr lang="ru-RU" sz="2400" b="1" dirty="0" smtClean="0">
                <a:solidFill>
                  <a:srgbClr val="FF0000"/>
                </a:solidFill>
              </a:rPr>
              <a:t>Применение:</a:t>
            </a:r>
          </a:p>
          <a:p>
            <a:pPr marL="346075" indent="-342900" algn="just">
              <a:lnSpc>
                <a:spcPct val="75000"/>
              </a:lnSpc>
              <a:buFontTx/>
              <a:buChar char="-"/>
            </a:pPr>
            <a:r>
              <a:rPr lang="ru-RU" sz="2400" b="1" dirty="0">
                <a:solidFill>
                  <a:srgbClr val="FF0000"/>
                </a:solidFill>
              </a:rPr>
              <a:t>о</a:t>
            </a:r>
            <a:r>
              <a:rPr lang="ru-RU" sz="2400" b="1" dirty="0" smtClean="0">
                <a:solidFill>
                  <a:srgbClr val="FF0000"/>
                </a:solidFill>
              </a:rPr>
              <a:t>перационная;</a:t>
            </a:r>
          </a:p>
          <a:p>
            <a:pPr marL="346075" indent="-342900" algn="just">
              <a:lnSpc>
                <a:spcPct val="75000"/>
              </a:lnSpc>
              <a:buFontTx/>
              <a:buChar char="-"/>
            </a:pPr>
            <a:r>
              <a:rPr lang="ru-RU" sz="2400" b="1" dirty="0">
                <a:solidFill>
                  <a:srgbClr val="FF0000"/>
                </a:solidFill>
              </a:rPr>
              <a:t>п</a:t>
            </a:r>
            <a:r>
              <a:rPr lang="ru-RU" sz="2400" b="1" dirty="0" smtClean="0">
                <a:solidFill>
                  <a:srgbClr val="FF0000"/>
                </a:solidFill>
              </a:rPr>
              <a:t>едиатрическая практика;</a:t>
            </a:r>
          </a:p>
          <a:p>
            <a:pPr marL="346075" indent="-342900" algn="just">
              <a:lnSpc>
                <a:spcPct val="75000"/>
              </a:lnSpc>
              <a:buFontTx/>
              <a:buChar char="-"/>
            </a:pPr>
            <a:r>
              <a:rPr lang="ru-RU" sz="2400" b="1" dirty="0">
                <a:solidFill>
                  <a:srgbClr val="FF0000"/>
                </a:solidFill>
              </a:rPr>
              <a:t>л</a:t>
            </a:r>
            <a:r>
              <a:rPr lang="ru-RU" sz="2400" b="1" dirty="0" smtClean="0">
                <a:solidFill>
                  <a:srgbClr val="FF0000"/>
                </a:solidFill>
              </a:rPr>
              <a:t>ежачие пациенты, не могущие </a:t>
            </a:r>
          </a:p>
          <a:p>
            <a:pPr marL="3175" algn="just">
              <a:lnSpc>
                <a:spcPct val="75000"/>
              </a:lnSpc>
            </a:pPr>
            <a:r>
              <a:rPr lang="ru-RU" sz="2400" b="1" dirty="0">
                <a:solidFill>
                  <a:srgbClr val="FF0000"/>
                </a:solidFill>
              </a:rPr>
              <a:t> </a:t>
            </a:r>
            <a:r>
              <a:rPr lang="ru-RU" sz="2400" b="1" dirty="0" smtClean="0">
                <a:solidFill>
                  <a:srgbClr val="FF0000"/>
                </a:solidFill>
              </a:rPr>
              <a:t>    занять положение за ЩЛ.</a:t>
            </a:r>
          </a:p>
        </p:txBody>
      </p:sp>
      <p:pic>
        <p:nvPicPr>
          <p:cNvPr id="21"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3717032"/>
            <a:ext cx="43200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 name="Picture 2" descr="http://buyophthalmicequipment.com/wp-content/uploads/2009/05/perkins-hand-held-applanation-tonometer.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52120" y="3428999"/>
            <a:ext cx="3384377" cy="338437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13394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6856" y="-243408"/>
            <a:ext cx="8229600" cy="1143000"/>
          </a:xfrm>
        </p:spPr>
        <p:txBody>
          <a:bodyPr/>
          <a:lstStyle/>
          <a:p>
            <a:r>
              <a:rPr lang="ru-RU" b="1" dirty="0" smtClean="0"/>
              <a:t>Тонометр </a:t>
            </a:r>
            <a:r>
              <a:rPr lang="en-US" b="1" dirty="0" smtClean="0"/>
              <a:t>MacKay-</a:t>
            </a:r>
            <a:r>
              <a:rPr lang="en-US" b="1" dirty="0" err="1" smtClean="0"/>
              <a:t>Marg</a:t>
            </a:r>
            <a:endParaRPr lang="ru-RU" b="1" dirty="0"/>
          </a:p>
        </p:txBody>
      </p:sp>
      <p:pic>
        <p:nvPicPr>
          <p:cNvPr id="5" name="Picture 3" descr="prism"/>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28191"/>
            <a:ext cx="9144000" cy="3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AutoShape 4"/>
          <p:cNvSpPr>
            <a:spLocks noChangeArrowheads="1"/>
          </p:cNvSpPr>
          <p:nvPr/>
        </p:nvSpPr>
        <p:spPr bwMode="auto">
          <a:xfrm>
            <a:off x="377560" y="1089225"/>
            <a:ext cx="8610865" cy="360040"/>
          </a:xfrm>
          <a:prstGeom prst="roundRect">
            <a:avLst>
              <a:gd name="adj" fmla="val 13745"/>
            </a:avLst>
          </a:prstGeom>
          <a:solidFill>
            <a:schemeClr val="bg1"/>
          </a:solidFill>
          <a:ln w="38100">
            <a:solidFill>
              <a:schemeClr val="bg2"/>
            </a:solidFill>
            <a:round/>
            <a:headEnd/>
            <a:tailEnd/>
          </a:ln>
        </p:spPr>
        <p:txBody>
          <a:bodyPr wrap="none" anchor="ctr"/>
          <a:lstStyle/>
          <a:p>
            <a:pPr>
              <a:lnSpc>
                <a:spcPct val="80000"/>
              </a:lnSpc>
            </a:pPr>
            <a:r>
              <a:rPr lang="ru-RU" sz="2400" b="1" dirty="0" err="1" smtClean="0"/>
              <a:t>Аппланация</a:t>
            </a:r>
            <a:r>
              <a:rPr lang="ru-RU" sz="2400" b="1" dirty="0" smtClean="0"/>
              <a:t> роговицы плунжером по типу тонометра </a:t>
            </a:r>
            <a:r>
              <a:rPr lang="ru-RU" sz="2400" b="1" dirty="0" err="1" smtClean="0"/>
              <a:t>Шиотца</a:t>
            </a:r>
            <a:r>
              <a:rPr lang="ru-RU" sz="2400" b="1" dirty="0" smtClean="0"/>
              <a:t>.</a:t>
            </a:r>
          </a:p>
        </p:txBody>
      </p:sp>
      <p:sp>
        <p:nvSpPr>
          <p:cNvPr id="7" name="AutoShape 4"/>
          <p:cNvSpPr>
            <a:spLocks noChangeArrowheads="1"/>
          </p:cNvSpPr>
          <p:nvPr/>
        </p:nvSpPr>
        <p:spPr bwMode="auto">
          <a:xfrm>
            <a:off x="395288" y="1700760"/>
            <a:ext cx="8593137" cy="360088"/>
          </a:xfrm>
          <a:prstGeom prst="roundRect">
            <a:avLst>
              <a:gd name="adj" fmla="val 13745"/>
            </a:avLst>
          </a:prstGeom>
          <a:solidFill>
            <a:schemeClr val="bg1"/>
          </a:solidFill>
          <a:ln w="38100">
            <a:solidFill>
              <a:schemeClr val="bg2"/>
            </a:solidFill>
            <a:round/>
            <a:headEnd/>
            <a:tailEnd/>
          </a:ln>
        </p:spPr>
        <p:txBody>
          <a:bodyPr wrap="none" anchor="ctr"/>
          <a:lstStyle/>
          <a:p>
            <a:pPr marL="3175">
              <a:lnSpc>
                <a:spcPct val="75000"/>
              </a:lnSpc>
            </a:pPr>
            <a:r>
              <a:rPr lang="ru-RU" sz="2300" b="1" dirty="0" smtClean="0">
                <a:solidFill>
                  <a:srgbClr val="000000"/>
                </a:solidFill>
              </a:rPr>
              <a:t>С помощью электроники трансформируется в кривую на бумаге.</a:t>
            </a:r>
            <a:endParaRPr lang="ru-RU" sz="2300" b="1" dirty="0">
              <a:solidFill>
                <a:srgbClr val="000000"/>
              </a:solidFill>
            </a:endParaRPr>
          </a:p>
        </p:txBody>
      </p:sp>
      <p:pic>
        <p:nvPicPr>
          <p:cNvPr id="8" name="Picture 11" descr="j043265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7504" y="1412776"/>
            <a:ext cx="43200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AutoShape 4"/>
          <p:cNvSpPr>
            <a:spLocks noChangeArrowheads="1"/>
          </p:cNvSpPr>
          <p:nvPr/>
        </p:nvSpPr>
        <p:spPr bwMode="auto">
          <a:xfrm>
            <a:off x="413056" y="2276824"/>
            <a:ext cx="8575369" cy="576112"/>
          </a:xfrm>
          <a:prstGeom prst="roundRect">
            <a:avLst>
              <a:gd name="adj" fmla="val 13745"/>
            </a:avLst>
          </a:prstGeom>
          <a:solidFill>
            <a:schemeClr val="bg1"/>
          </a:solidFill>
          <a:ln w="38100">
            <a:solidFill>
              <a:schemeClr val="bg2"/>
            </a:solidFill>
            <a:round/>
            <a:headEnd/>
            <a:tailEnd/>
          </a:ln>
        </p:spPr>
        <p:txBody>
          <a:bodyPr wrap="none" anchor="ctr"/>
          <a:lstStyle/>
          <a:p>
            <a:pPr>
              <a:lnSpc>
                <a:spcPct val="80000"/>
              </a:lnSpc>
            </a:pPr>
            <a:r>
              <a:rPr lang="ru-RU" sz="2400" b="1" dirty="0" smtClean="0"/>
              <a:t>Незаменим при отечной и неровной роговице.</a:t>
            </a:r>
          </a:p>
        </p:txBody>
      </p:sp>
      <p:pic>
        <p:nvPicPr>
          <p:cNvPr id="10" name="Picture 11" descr="j043265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7504" y="1988840"/>
            <a:ext cx="432001"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j043265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7504" y="836712"/>
            <a:ext cx="43200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Picture 2" descr="http://www.pomonline.com/images/MCMTON.jpg"/>
          <p:cNvPicPr>
            <a:picLocks noChangeAspect="1" noChangeArrowheads="1"/>
          </p:cNvPicPr>
          <p:nvPr/>
        </p:nvPicPr>
        <p:blipFill rotWithShape="1">
          <a:blip r:embed="rId5">
            <a:extLst>
              <a:ext uri="{28A0092B-C50C-407E-A947-70E740481C1C}">
                <a14:useLocalDpi xmlns:a14="http://schemas.microsoft.com/office/drawing/2010/main" val="0"/>
              </a:ext>
            </a:extLst>
          </a:blip>
          <a:srcRect l="4043" t="4774" r="4789"/>
          <a:stretch/>
        </p:blipFill>
        <p:spPr bwMode="auto">
          <a:xfrm>
            <a:off x="6804248" y="3863340"/>
            <a:ext cx="2217421" cy="291832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www.oculist.net/downaton502/prof/ebook/duanes/graphics/figures/v8/0070/013f.jpg"/>
          <p:cNvPicPr>
            <a:picLocks noChangeAspect="1" noChangeArrowheads="1"/>
          </p:cNvPicPr>
          <p:nvPr/>
        </p:nvPicPr>
        <p:blipFill rotWithShape="1">
          <a:blip r:embed="rId6">
            <a:extLst>
              <a:ext uri="{28A0092B-C50C-407E-A947-70E740481C1C}">
                <a14:useLocalDpi xmlns:a14="http://schemas.microsoft.com/office/drawing/2010/main" val="0"/>
              </a:ext>
            </a:extLst>
          </a:blip>
          <a:srcRect l="3335" r="5925" b="5001"/>
          <a:stretch/>
        </p:blipFill>
        <p:spPr bwMode="auto">
          <a:xfrm>
            <a:off x="2987824" y="3863622"/>
            <a:ext cx="3771900" cy="291138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www.oculist.net/downaton502/prof/ebook/duanes/graphics/figures/v3/0460/005f.gif"/>
          <p:cNvPicPr>
            <a:picLocks noChangeAspect="1" noChangeArrowheads="1"/>
          </p:cNvPicPr>
          <p:nvPr/>
        </p:nvPicPr>
        <p:blipFill rotWithShape="1">
          <a:blip r:embed="rId7">
            <a:extLst>
              <a:ext uri="{28A0092B-C50C-407E-A947-70E740481C1C}">
                <a14:useLocalDpi xmlns:a14="http://schemas.microsoft.com/office/drawing/2010/main" val="0"/>
              </a:ext>
            </a:extLst>
          </a:blip>
          <a:srcRect l="20530"/>
          <a:stretch/>
        </p:blipFill>
        <p:spPr bwMode="auto">
          <a:xfrm>
            <a:off x="263430" y="3863340"/>
            <a:ext cx="2652386" cy="2911669"/>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30892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34280"/>
            <a:ext cx="9144000" cy="1143000"/>
          </a:xfrm>
        </p:spPr>
        <p:txBody>
          <a:bodyPr>
            <a:normAutofit/>
          </a:bodyPr>
          <a:lstStyle/>
          <a:p>
            <a:r>
              <a:rPr lang="ru-RU" b="1" dirty="0" smtClean="0"/>
              <a:t>Бесконтактная </a:t>
            </a:r>
            <a:r>
              <a:rPr lang="ru-RU" b="1" dirty="0" err="1" smtClean="0"/>
              <a:t>пневмотонометрия</a:t>
            </a:r>
            <a:endParaRPr lang="ru-RU" b="1" dirty="0"/>
          </a:p>
        </p:txBody>
      </p:sp>
      <p:sp>
        <p:nvSpPr>
          <p:cNvPr id="5" name="AutoShape 4"/>
          <p:cNvSpPr>
            <a:spLocks noChangeArrowheads="1"/>
          </p:cNvSpPr>
          <p:nvPr/>
        </p:nvSpPr>
        <p:spPr bwMode="auto">
          <a:xfrm>
            <a:off x="377560" y="980704"/>
            <a:ext cx="8610865" cy="432048"/>
          </a:xfrm>
          <a:prstGeom prst="roundRect">
            <a:avLst>
              <a:gd name="adj" fmla="val 13745"/>
            </a:avLst>
          </a:prstGeom>
          <a:solidFill>
            <a:schemeClr val="bg1"/>
          </a:solidFill>
          <a:ln w="38100">
            <a:solidFill>
              <a:schemeClr val="bg2"/>
            </a:solidFill>
            <a:round/>
            <a:headEnd/>
            <a:tailEnd/>
          </a:ln>
        </p:spPr>
        <p:txBody>
          <a:bodyPr wrap="none" anchor="ctr"/>
          <a:lstStyle/>
          <a:p>
            <a:pPr>
              <a:lnSpc>
                <a:spcPct val="80000"/>
              </a:lnSpc>
            </a:pPr>
            <a:r>
              <a:rPr lang="ru-RU" sz="2400" b="1" dirty="0" err="1" smtClean="0"/>
              <a:t>Аппланация</a:t>
            </a:r>
            <a:r>
              <a:rPr lang="ru-RU" sz="2400" b="1" dirty="0" smtClean="0"/>
              <a:t> роговицы с помощью струи воздуха.</a:t>
            </a:r>
          </a:p>
        </p:txBody>
      </p:sp>
      <p:pic>
        <p:nvPicPr>
          <p:cNvPr id="6"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764704"/>
            <a:ext cx="432001"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prism"/>
          <p:cNvPicPr preferRelativeResize="0">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92696"/>
            <a:ext cx="9144000" cy="3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AutoShape 4"/>
          <p:cNvSpPr>
            <a:spLocks noChangeArrowheads="1"/>
          </p:cNvSpPr>
          <p:nvPr/>
        </p:nvSpPr>
        <p:spPr bwMode="auto">
          <a:xfrm>
            <a:off x="395288" y="1700760"/>
            <a:ext cx="8593137" cy="648168"/>
          </a:xfrm>
          <a:prstGeom prst="roundRect">
            <a:avLst>
              <a:gd name="adj" fmla="val 13745"/>
            </a:avLst>
          </a:prstGeom>
          <a:solidFill>
            <a:schemeClr val="bg1"/>
          </a:solidFill>
          <a:ln w="38100">
            <a:solidFill>
              <a:schemeClr val="bg2"/>
            </a:solidFill>
            <a:round/>
            <a:headEnd/>
            <a:tailEnd/>
          </a:ln>
        </p:spPr>
        <p:txBody>
          <a:bodyPr wrap="none" anchor="ctr"/>
          <a:lstStyle/>
          <a:p>
            <a:pPr marL="3175">
              <a:lnSpc>
                <a:spcPct val="75000"/>
              </a:lnSpc>
            </a:pPr>
            <a:r>
              <a:rPr lang="en-US" sz="2400" b="1" dirty="0" smtClean="0">
                <a:solidFill>
                  <a:srgbClr val="000000"/>
                </a:solidFill>
              </a:rPr>
              <a:t>NB!!! – </a:t>
            </a:r>
            <a:r>
              <a:rPr lang="ru-RU" sz="2400" b="1" dirty="0" smtClean="0">
                <a:solidFill>
                  <a:srgbClr val="000000"/>
                </a:solidFill>
              </a:rPr>
              <a:t>четкая центровка и строго определенное расстояние от</a:t>
            </a:r>
          </a:p>
          <a:p>
            <a:pPr marL="3175">
              <a:lnSpc>
                <a:spcPct val="75000"/>
              </a:lnSpc>
            </a:pPr>
            <a:r>
              <a:rPr lang="ru-RU" sz="2400" b="1" dirty="0">
                <a:solidFill>
                  <a:srgbClr val="000000"/>
                </a:solidFill>
              </a:rPr>
              <a:t>р</a:t>
            </a:r>
            <a:r>
              <a:rPr lang="ru-RU" sz="2400" b="1" dirty="0" smtClean="0">
                <a:solidFill>
                  <a:srgbClr val="000000"/>
                </a:solidFill>
              </a:rPr>
              <a:t>оговицы.</a:t>
            </a:r>
            <a:endParaRPr lang="ru-RU" sz="2400" b="1" dirty="0">
              <a:solidFill>
                <a:srgbClr val="000000"/>
              </a:solidFill>
            </a:endParaRPr>
          </a:p>
        </p:txBody>
      </p:sp>
      <p:pic>
        <p:nvPicPr>
          <p:cNvPr id="20"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1412776"/>
            <a:ext cx="43200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AutoShape 4"/>
          <p:cNvSpPr>
            <a:spLocks noChangeArrowheads="1"/>
          </p:cNvSpPr>
          <p:nvPr/>
        </p:nvSpPr>
        <p:spPr bwMode="auto">
          <a:xfrm>
            <a:off x="430784" y="2564856"/>
            <a:ext cx="8557641" cy="864144"/>
          </a:xfrm>
          <a:prstGeom prst="roundRect">
            <a:avLst>
              <a:gd name="adj" fmla="val 13745"/>
            </a:avLst>
          </a:prstGeom>
          <a:solidFill>
            <a:schemeClr val="bg1"/>
          </a:solidFill>
          <a:ln w="38100">
            <a:solidFill>
              <a:schemeClr val="bg2"/>
            </a:solidFill>
            <a:round/>
            <a:headEnd/>
            <a:tailEnd/>
          </a:ln>
        </p:spPr>
        <p:txBody>
          <a:bodyPr wrap="none" anchor="ctr"/>
          <a:lstStyle/>
          <a:p>
            <a:pPr marL="3175">
              <a:lnSpc>
                <a:spcPct val="75000"/>
              </a:lnSpc>
            </a:pPr>
            <a:r>
              <a:rPr lang="ru-RU" sz="2400" b="1" dirty="0" smtClean="0">
                <a:solidFill>
                  <a:srgbClr val="000000"/>
                </a:solidFill>
              </a:rPr>
              <a:t>Оптическая  система  прибора  замеряет  время, требующееся </a:t>
            </a:r>
          </a:p>
          <a:p>
            <a:pPr marL="3175">
              <a:lnSpc>
                <a:spcPct val="75000"/>
              </a:lnSpc>
            </a:pPr>
            <a:r>
              <a:rPr lang="ru-RU" sz="2400" b="1" dirty="0" smtClean="0">
                <a:solidFill>
                  <a:srgbClr val="000000"/>
                </a:solidFill>
              </a:rPr>
              <a:t>струе воздуха до заданного уплощения роговицы и </a:t>
            </a:r>
            <a:r>
              <a:rPr lang="ru-RU" sz="2400" b="1" dirty="0" err="1" smtClean="0">
                <a:solidFill>
                  <a:srgbClr val="000000"/>
                </a:solidFill>
              </a:rPr>
              <a:t>трансфор</a:t>
            </a:r>
            <a:r>
              <a:rPr lang="ru-RU" sz="2400" b="1" dirty="0" smtClean="0">
                <a:solidFill>
                  <a:srgbClr val="000000"/>
                </a:solidFill>
              </a:rPr>
              <a:t>-</a:t>
            </a:r>
          </a:p>
          <a:p>
            <a:pPr marL="3175">
              <a:lnSpc>
                <a:spcPct val="75000"/>
              </a:lnSpc>
            </a:pPr>
            <a:r>
              <a:rPr lang="ru-RU" sz="2400" b="1" dirty="0" err="1" smtClean="0">
                <a:solidFill>
                  <a:srgbClr val="000000"/>
                </a:solidFill>
              </a:rPr>
              <a:t>мирует</a:t>
            </a:r>
            <a:r>
              <a:rPr lang="ru-RU" sz="2400" b="1" dirty="0" smtClean="0">
                <a:solidFill>
                  <a:srgbClr val="000000"/>
                </a:solidFill>
              </a:rPr>
              <a:t> полученный результат в цифры ВГД.</a:t>
            </a:r>
            <a:endParaRPr lang="ru-RU" sz="2400" b="1" dirty="0">
              <a:solidFill>
                <a:srgbClr val="000000"/>
              </a:solidFill>
            </a:endParaRPr>
          </a:p>
        </p:txBody>
      </p:sp>
      <p:pic>
        <p:nvPicPr>
          <p:cNvPr id="15"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2348928"/>
            <a:ext cx="43200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AutoShape 4"/>
          <p:cNvSpPr>
            <a:spLocks noChangeArrowheads="1"/>
          </p:cNvSpPr>
          <p:nvPr/>
        </p:nvSpPr>
        <p:spPr bwMode="auto">
          <a:xfrm>
            <a:off x="430785" y="3645024"/>
            <a:ext cx="8557640" cy="864096"/>
          </a:xfrm>
          <a:prstGeom prst="roundRect">
            <a:avLst>
              <a:gd name="adj" fmla="val 13745"/>
            </a:avLst>
          </a:prstGeom>
          <a:solidFill>
            <a:schemeClr val="bg1"/>
          </a:solidFill>
          <a:ln w="38100">
            <a:solidFill>
              <a:schemeClr val="bg2"/>
            </a:solidFill>
            <a:round/>
            <a:headEnd/>
            <a:tailEnd/>
          </a:ln>
        </p:spPr>
        <p:txBody>
          <a:bodyPr wrap="none" anchor="ctr"/>
          <a:lstStyle/>
          <a:p>
            <a:pPr marL="3175" algn="just">
              <a:lnSpc>
                <a:spcPct val="75000"/>
              </a:lnSpc>
            </a:pPr>
            <a:r>
              <a:rPr lang="ru-RU" sz="2400" b="1" dirty="0" smtClean="0"/>
              <a:t>Незаменим при массовых осмотрах, т.к. не требует анестезии</a:t>
            </a:r>
          </a:p>
          <a:p>
            <a:pPr marL="3175" algn="just">
              <a:lnSpc>
                <a:spcPct val="75000"/>
              </a:lnSpc>
            </a:pPr>
            <a:r>
              <a:rPr lang="ru-RU" sz="2400" b="1" dirty="0" smtClean="0"/>
              <a:t>роговицы и дезинфекции, при правильном использовании не </a:t>
            </a:r>
          </a:p>
          <a:p>
            <a:pPr marL="3175" algn="just">
              <a:lnSpc>
                <a:spcPct val="75000"/>
              </a:lnSpc>
            </a:pPr>
            <a:r>
              <a:rPr lang="ru-RU" sz="2400" b="1" dirty="0"/>
              <a:t>т</a:t>
            </a:r>
            <a:r>
              <a:rPr lang="ru-RU" sz="2400" b="1" dirty="0" smtClean="0"/>
              <a:t>равмирует роговицу.</a:t>
            </a:r>
          </a:p>
        </p:txBody>
      </p:sp>
      <p:pic>
        <p:nvPicPr>
          <p:cNvPr id="21"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3429000"/>
            <a:ext cx="43200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AutoShape 4"/>
          <p:cNvSpPr>
            <a:spLocks noChangeArrowheads="1"/>
          </p:cNvSpPr>
          <p:nvPr/>
        </p:nvSpPr>
        <p:spPr bwMode="auto">
          <a:xfrm>
            <a:off x="430785" y="4725144"/>
            <a:ext cx="6517479" cy="1080120"/>
          </a:xfrm>
          <a:prstGeom prst="roundRect">
            <a:avLst>
              <a:gd name="adj" fmla="val 13745"/>
            </a:avLst>
          </a:prstGeom>
          <a:solidFill>
            <a:schemeClr val="bg1"/>
          </a:solidFill>
          <a:ln w="38100">
            <a:solidFill>
              <a:schemeClr val="bg2"/>
            </a:solidFill>
            <a:round/>
            <a:headEnd/>
            <a:tailEnd/>
          </a:ln>
        </p:spPr>
        <p:txBody>
          <a:bodyPr wrap="none" anchor="ctr"/>
          <a:lstStyle/>
          <a:p>
            <a:pPr marL="3175" algn="just">
              <a:lnSpc>
                <a:spcPct val="75000"/>
              </a:lnSpc>
            </a:pPr>
            <a:r>
              <a:rPr lang="ru-RU" sz="2400" b="1" dirty="0" smtClean="0"/>
              <a:t>Серьезный недостаток – вариабельность полу-</a:t>
            </a:r>
          </a:p>
          <a:p>
            <a:pPr marL="3175" algn="just">
              <a:lnSpc>
                <a:spcPct val="75000"/>
              </a:lnSpc>
            </a:pPr>
            <a:r>
              <a:rPr lang="ru-RU" sz="2400" b="1" dirty="0" err="1" smtClean="0"/>
              <a:t>ченных</a:t>
            </a:r>
            <a:r>
              <a:rPr lang="ru-RU" sz="2400" b="1" dirty="0" smtClean="0"/>
              <a:t> результатов, что ограничивает его при-</a:t>
            </a:r>
          </a:p>
          <a:p>
            <a:pPr marL="3175" algn="just">
              <a:lnSpc>
                <a:spcPct val="75000"/>
              </a:lnSpc>
            </a:pPr>
            <a:r>
              <a:rPr lang="ru-RU" sz="2400" b="1" dirty="0" err="1" smtClean="0"/>
              <a:t>менение</a:t>
            </a:r>
            <a:r>
              <a:rPr lang="ru-RU" sz="2400" b="1" dirty="0" smtClean="0"/>
              <a:t> в рамах ДДН глаукомы.</a:t>
            </a:r>
          </a:p>
        </p:txBody>
      </p:sp>
      <p:pic>
        <p:nvPicPr>
          <p:cNvPr id="22"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4437112"/>
            <a:ext cx="43200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6" name="Picture 2" descr="http://www.medwow.com/tonometer-xpert-nct.ith32350_180_200.jpg"/>
          <p:cNvPicPr>
            <a:picLocks noChangeAspect="1" noChangeArrowheads="1"/>
          </p:cNvPicPr>
          <p:nvPr/>
        </p:nvPicPr>
        <p:blipFill rotWithShape="1">
          <a:blip r:embed="rId5">
            <a:extLst>
              <a:ext uri="{28A0092B-C50C-407E-A947-70E740481C1C}">
                <a14:useLocalDpi xmlns:a14="http://schemas.microsoft.com/office/drawing/2010/main" val="0"/>
              </a:ext>
            </a:extLst>
          </a:blip>
          <a:srcRect l="33784"/>
          <a:stretch/>
        </p:blipFill>
        <p:spPr bwMode="auto">
          <a:xfrm>
            <a:off x="7244862" y="4201386"/>
            <a:ext cx="1710369" cy="2539982"/>
          </a:xfrm>
          <a:prstGeom prst="rect">
            <a:avLst/>
          </a:prstGeom>
          <a:noFill/>
          <a:extLst>
            <a:ext uri="{909E8E84-426E-40dd-AFC4-6F175D3DCCD1}">
              <a14:hiddenFill xmlns:a14="http://schemas.microsoft.com/office/drawing/2010/main">
                <a:solidFill>
                  <a:srgbClr val="FFFFFF"/>
                </a:solidFill>
              </a14:hiddenFill>
            </a:ext>
          </a:extLst>
        </p:spPr>
      </p:pic>
      <p:sp>
        <p:nvSpPr>
          <p:cNvPr id="23" name="AutoShape 4"/>
          <p:cNvSpPr>
            <a:spLocks noChangeArrowheads="1"/>
          </p:cNvSpPr>
          <p:nvPr/>
        </p:nvSpPr>
        <p:spPr bwMode="auto">
          <a:xfrm>
            <a:off x="395537" y="5805264"/>
            <a:ext cx="6552728" cy="864096"/>
          </a:xfrm>
          <a:prstGeom prst="roundRect">
            <a:avLst>
              <a:gd name="adj" fmla="val 13745"/>
            </a:avLst>
          </a:prstGeom>
          <a:solidFill>
            <a:schemeClr val="bg1"/>
          </a:solidFill>
          <a:ln w="38100">
            <a:solidFill>
              <a:schemeClr val="bg2"/>
            </a:solidFill>
            <a:round/>
            <a:headEnd/>
            <a:tailEnd/>
          </a:ln>
        </p:spPr>
        <p:txBody>
          <a:bodyPr wrap="none" anchor="ctr"/>
          <a:lstStyle/>
          <a:p>
            <a:pPr marL="3175">
              <a:lnSpc>
                <a:spcPct val="70000"/>
              </a:lnSpc>
            </a:pPr>
            <a:r>
              <a:rPr lang="ru-RU" sz="2400" b="1" dirty="0" smtClean="0">
                <a:solidFill>
                  <a:srgbClr val="000000"/>
                </a:solidFill>
              </a:rPr>
              <a:t>Реализован принцип тонометра </a:t>
            </a:r>
            <a:r>
              <a:rPr lang="en-US" sz="2400" b="1" dirty="0"/>
              <a:t>MacKay-</a:t>
            </a:r>
            <a:r>
              <a:rPr lang="en-US" sz="2400" b="1" dirty="0" err="1" smtClean="0"/>
              <a:t>Marg</a:t>
            </a:r>
            <a:r>
              <a:rPr lang="en-US" sz="2400" b="1" dirty="0" smtClean="0"/>
              <a:t>,</a:t>
            </a:r>
          </a:p>
          <a:p>
            <a:pPr marL="3175">
              <a:lnSpc>
                <a:spcPct val="70000"/>
              </a:lnSpc>
            </a:pPr>
            <a:r>
              <a:rPr lang="ru-RU" sz="2400" b="1" dirty="0">
                <a:solidFill>
                  <a:srgbClr val="000000"/>
                </a:solidFill>
              </a:rPr>
              <a:t>т</a:t>
            </a:r>
            <a:r>
              <a:rPr lang="ru-RU" sz="2400" b="1" dirty="0" smtClean="0">
                <a:solidFill>
                  <a:srgbClr val="000000"/>
                </a:solidFill>
              </a:rPr>
              <a:t>акже незаменим при отечной и неровной </a:t>
            </a:r>
            <a:r>
              <a:rPr lang="ru-RU" sz="2400" b="1" dirty="0" err="1" smtClean="0">
                <a:solidFill>
                  <a:srgbClr val="000000"/>
                </a:solidFill>
              </a:rPr>
              <a:t>ро</a:t>
            </a:r>
            <a:r>
              <a:rPr lang="ru-RU" sz="2400" b="1" dirty="0" smtClean="0">
                <a:solidFill>
                  <a:srgbClr val="000000"/>
                </a:solidFill>
              </a:rPr>
              <a:t>-</a:t>
            </a:r>
          </a:p>
          <a:p>
            <a:pPr marL="3175">
              <a:lnSpc>
                <a:spcPct val="70000"/>
              </a:lnSpc>
            </a:pPr>
            <a:r>
              <a:rPr lang="ru-RU" sz="2400" b="1" dirty="0" err="1">
                <a:solidFill>
                  <a:srgbClr val="000000"/>
                </a:solidFill>
              </a:rPr>
              <a:t>г</a:t>
            </a:r>
            <a:r>
              <a:rPr lang="ru-RU" sz="2400" b="1" dirty="0" err="1" smtClean="0">
                <a:solidFill>
                  <a:srgbClr val="000000"/>
                </a:solidFill>
              </a:rPr>
              <a:t>овице</a:t>
            </a:r>
            <a:r>
              <a:rPr lang="ru-RU" sz="2400" b="1" dirty="0" smtClean="0">
                <a:solidFill>
                  <a:srgbClr val="000000"/>
                </a:solidFill>
              </a:rPr>
              <a:t>.</a:t>
            </a:r>
            <a:endParaRPr lang="ru-RU" sz="2400" b="1" dirty="0">
              <a:solidFill>
                <a:srgbClr val="000000"/>
              </a:solidFill>
            </a:endParaRPr>
          </a:p>
        </p:txBody>
      </p:sp>
      <p:pic>
        <p:nvPicPr>
          <p:cNvPr id="24"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256" y="5661248"/>
            <a:ext cx="395288"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75412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upload.wikimedia.org/wikipedia/commons/thumb/5/55/PASCAL_tonometer.jpg/250px-PASCAL_tonome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3140968"/>
            <a:ext cx="4320480" cy="361192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ars.els-cdn.com/content/image/1-s2.0-S0039625708001495-gr18.jpg"/>
          <p:cNvPicPr>
            <a:picLocks noChangeAspect="1" noChangeArrowheads="1"/>
          </p:cNvPicPr>
          <p:nvPr/>
        </p:nvPicPr>
        <p:blipFill rotWithShape="1">
          <a:blip r:embed="rId4">
            <a:extLst>
              <a:ext uri="{28A0092B-C50C-407E-A947-70E740481C1C}">
                <a14:useLocalDpi xmlns:a14="http://schemas.microsoft.com/office/drawing/2010/main" val="0"/>
              </a:ext>
            </a:extLst>
          </a:blip>
          <a:srcRect r="5811" b="5113"/>
          <a:stretch/>
        </p:blipFill>
        <p:spPr bwMode="auto">
          <a:xfrm>
            <a:off x="4675509" y="3140968"/>
            <a:ext cx="4216971" cy="3600400"/>
          </a:xfrm>
          <a:prstGeom prst="rect">
            <a:avLst/>
          </a:prstGeom>
          <a:noFill/>
          <a:extLst>
            <a:ext uri="{909E8E84-426E-40dd-AFC4-6F175D3DCCD1}">
              <a14:hiddenFill xmlns:a14="http://schemas.microsoft.com/office/drawing/2010/main">
                <a:solidFill>
                  <a:srgbClr val="FFFFFF"/>
                </a:solidFill>
              </a14:hiddenFill>
            </a:ext>
          </a:extLst>
        </p:spPr>
      </p:pic>
      <p:sp>
        <p:nvSpPr>
          <p:cNvPr id="7" name="Заголовок 1"/>
          <p:cNvSpPr txBox="1">
            <a:spLocks/>
          </p:cNvSpPr>
          <p:nvPr/>
        </p:nvSpPr>
        <p:spPr>
          <a:xfrm>
            <a:off x="0" y="-234280"/>
            <a:ext cx="9144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b="1" dirty="0" smtClean="0"/>
              <a:t>Контурный тонометр</a:t>
            </a:r>
            <a:r>
              <a:rPr lang="en-US" b="1" dirty="0" smtClean="0"/>
              <a:t> Pascal</a:t>
            </a:r>
            <a:r>
              <a:rPr lang="ru-RU" b="1" dirty="0" smtClean="0"/>
              <a:t> </a:t>
            </a:r>
            <a:endParaRPr lang="ru-RU" b="1" dirty="0"/>
          </a:p>
        </p:txBody>
      </p:sp>
      <p:pic>
        <p:nvPicPr>
          <p:cNvPr id="8" name="Picture 3" descr="prism"/>
          <p:cNvPicPr preferRelativeResize="0">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692696"/>
            <a:ext cx="9144000" cy="3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56726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71400"/>
            <a:ext cx="8229600" cy="1143000"/>
          </a:xfrm>
        </p:spPr>
        <p:txBody>
          <a:bodyPr>
            <a:normAutofit/>
          </a:bodyPr>
          <a:lstStyle/>
          <a:p>
            <a:r>
              <a:rPr lang="ru-RU" b="1" dirty="0" smtClean="0"/>
              <a:t>Тонометр </a:t>
            </a:r>
            <a:r>
              <a:rPr lang="ru-RU" b="1" dirty="0" err="1" smtClean="0"/>
              <a:t>Шиотца</a:t>
            </a:r>
            <a:endParaRPr lang="ru-RU" b="1" dirty="0"/>
          </a:p>
        </p:txBody>
      </p:sp>
      <p:pic>
        <p:nvPicPr>
          <p:cNvPr id="3074" name="Picture 2" descr="http://www.haag-streit-holding.com/typo3temp/pics/4318162add.jpg"/>
          <p:cNvPicPr>
            <a:picLocks noChangeAspect="1" noChangeArrowheads="1"/>
          </p:cNvPicPr>
          <p:nvPr/>
        </p:nvPicPr>
        <p:blipFill rotWithShape="1">
          <a:blip r:embed="rId3">
            <a:extLst>
              <a:ext uri="{28A0092B-C50C-407E-A947-70E740481C1C}">
                <a14:useLocalDpi xmlns:a14="http://schemas.microsoft.com/office/drawing/2010/main" val="0"/>
              </a:ext>
            </a:extLst>
          </a:blip>
          <a:srcRect l="3676" t="13776" r="6604" b="4293"/>
          <a:stretch/>
        </p:blipFill>
        <p:spPr bwMode="auto">
          <a:xfrm>
            <a:off x="276414" y="1268760"/>
            <a:ext cx="8591172" cy="523593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prism"/>
          <p:cNvPicPr preferRelativeResize="0">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12" y="800199"/>
            <a:ext cx="9144000" cy="3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63374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5917" t="35957" r="45130" b="13296"/>
          <a:stretch/>
        </p:blipFill>
        <p:spPr bwMode="auto">
          <a:xfrm>
            <a:off x="5377306" y="1124743"/>
            <a:ext cx="3659190" cy="559501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27971" t="38625" r="49688" b="18193"/>
          <a:stretch/>
        </p:blipFill>
        <p:spPr bwMode="auto">
          <a:xfrm>
            <a:off x="107504" y="1124744"/>
            <a:ext cx="5184576" cy="559884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2831" t="46095" r="69585" b="23737"/>
          <a:stretch/>
        </p:blipFill>
        <p:spPr bwMode="auto">
          <a:xfrm>
            <a:off x="4665607" y="3933056"/>
            <a:ext cx="1202537" cy="273630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Заголовок 1"/>
          <p:cNvSpPr txBox="1">
            <a:spLocks/>
          </p:cNvSpPr>
          <p:nvPr/>
        </p:nvSpPr>
        <p:spPr>
          <a:xfrm>
            <a:off x="457200" y="-17140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b="1" smtClean="0"/>
              <a:t>Тонометр Шиотца</a:t>
            </a:r>
            <a:endParaRPr lang="ru-RU" b="1" dirty="0"/>
          </a:p>
        </p:txBody>
      </p:sp>
      <p:pic>
        <p:nvPicPr>
          <p:cNvPr id="8" name="Picture 3" descr="prism"/>
          <p:cNvPicPr preferRelativeResize="0">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12" y="872207"/>
            <a:ext cx="9144000" cy="3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9986835"/>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34280"/>
            <a:ext cx="8229600" cy="1143000"/>
          </a:xfrm>
        </p:spPr>
        <p:txBody>
          <a:bodyPr/>
          <a:lstStyle/>
          <a:p>
            <a:r>
              <a:rPr lang="en-US" b="1" dirty="0" smtClean="0"/>
              <a:t>TONO-PEN</a:t>
            </a:r>
            <a:endParaRPr lang="ru-RU" b="1" dirty="0"/>
          </a:p>
        </p:txBody>
      </p:sp>
      <p:sp>
        <p:nvSpPr>
          <p:cNvPr id="5" name="AutoShape 4"/>
          <p:cNvSpPr>
            <a:spLocks noChangeArrowheads="1"/>
          </p:cNvSpPr>
          <p:nvPr/>
        </p:nvSpPr>
        <p:spPr bwMode="auto">
          <a:xfrm>
            <a:off x="377560" y="2420840"/>
            <a:ext cx="8658936" cy="648120"/>
          </a:xfrm>
          <a:prstGeom prst="roundRect">
            <a:avLst>
              <a:gd name="adj" fmla="val 13745"/>
            </a:avLst>
          </a:prstGeom>
          <a:solidFill>
            <a:schemeClr val="bg1"/>
          </a:solidFill>
          <a:ln w="38100">
            <a:solidFill>
              <a:schemeClr val="bg2"/>
            </a:solidFill>
            <a:round/>
            <a:headEnd/>
            <a:tailEnd/>
          </a:ln>
        </p:spPr>
        <p:txBody>
          <a:bodyPr wrap="none" anchor="ctr"/>
          <a:lstStyle/>
          <a:p>
            <a:pPr marL="85725">
              <a:lnSpc>
                <a:spcPct val="80000"/>
              </a:lnSpc>
            </a:pPr>
            <a:r>
              <a:rPr lang="en-US" sz="2400" b="1" dirty="0" smtClean="0"/>
              <a:t>3 – 6 </a:t>
            </a:r>
            <a:r>
              <a:rPr lang="ru-RU" sz="2400" b="1" dirty="0" smtClean="0"/>
              <a:t>замеров ВГД, цифровая обработка с выдачей </a:t>
            </a:r>
            <a:r>
              <a:rPr lang="ru-RU" sz="2400" b="1" dirty="0" err="1" smtClean="0"/>
              <a:t>усредненно</a:t>
            </a:r>
            <a:r>
              <a:rPr lang="ru-RU" sz="2400" b="1" dirty="0" smtClean="0"/>
              <a:t>-</a:t>
            </a:r>
          </a:p>
          <a:p>
            <a:pPr marL="85725">
              <a:lnSpc>
                <a:spcPct val="80000"/>
              </a:lnSpc>
            </a:pPr>
            <a:r>
              <a:rPr lang="ru-RU" sz="2400" b="1" dirty="0" err="1" smtClean="0"/>
              <a:t>го</a:t>
            </a:r>
            <a:r>
              <a:rPr lang="ru-RU" sz="2400" b="1" dirty="0" smtClean="0"/>
              <a:t> результата и его вариаций.</a:t>
            </a:r>
          </a:p>
        </p:txBody>
      </p:sp>
      <p:pic>
        <p:nvPicPr>
          <p:cNvPr id="6"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2204912"/>
            <a:ext cx="432001"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AutoShape 4"/>
          <p:cNvSpPr>
            <a:spLocks noChangeArrowheads="1"/>
          </p:cNvSpPr>
          <p:nvPr/>
        </p:nvSpPr>
        <p:spPr bwMode="auto">
          <a:xfrm>
            <a:off x="363290" y="3356992"/>
            <a:ext cx="4208710" cy="1008112"/>
          </a:xfrm>
          <a:prstGeom prst="roundRect">
            <a:avLst>
              <a:gd name="adj" fmla="val 13745"/>
            </a:avLst>
          </a:prstGeom>
          <a:solidFill>
            <a:schemeClr val="bg1"/>
          </a:solidFill>
          <a:ln w="38100">
            <a:solidFill>
              <a:schemeClr val="bg2"/>
            </a:solidFill>
            <a:round/>
            <a:headEnd/>
            <a:tailEnd/>
          </a:ln>
        </p:spPr>
        <p:txBody>
          <a:bodyPr wrap="none" anchor="ctr"/>
          <a:lstStyle/>
          <a:p>
            <a:pPr marL="3175">
              <a:lnSpc>
                <a:spcPct val="75000"/>
              </a:lnSpc>
            </a:pPr>
            <a:r>
              <a:rPr lang="ru-RU" sz="2400" b="1" dirty="0" smtClean="0">
                <a:solidFill>
                  <a:srgbClr val="000000"/>
                </a:solidFill>
              </a:rPr>
              <a:t>При Р</a:t>
            </a:r>
            <a:r>
              <a:rPr lang="ru-RU" sz="2400" b="1" baseline="-25000" dirty="0" smtClean="0">
                <a:solidFill>
                  <a:srgbClr val="000000"/>
                </a:solidFill>
              </a:rPr>
              <a:t>0</a:t>
            </a:r>
            <a:r>
              <a:rPr lang="ru-RU" sz="2400" b="1" dirty="0">
                <a:solidFill>
                  <a:srgbClr val="000000"/>
                </a:solidFill>
              </a:rPr>
              <a:t> </a:t>
            </a:r>
            <a:r>
              <a:rPr lang="ru-RU" sz="2400" b="1" dirty="0" smtClean="0">
                <a:solidFill>
                  <a:srgbClr val="000000"/>
                </a:solidFill>
              </a:rPr>
              <a:t>= 6 – 24 мм </a:t>
            </a:r>
            <a:r>
              <a:rPr lang="ru-RU" sz="2400" b="1" dirty="0" err="1" smtClean="0">
                <a:solidFill>
                  <a:srgbClr val="000000"/>
                </a:solidFill>
              </a:rPr>
              <a:t>рт.ст</a:t>
            </a:r>
            <a:r>
              <a:rPr lang="ru-RU" sz="2400" b="1" dirty="0" smtClean="0">
                <a:solidFill>
                  <a:srgbClr val="000000"/>
                </a:solidFill>
              </a:rPr>
              <a:t>.  </a:t>
            </a:r>
            <a:r>
              <a:rPr lang="en-US" sz="2400" b="1" dirty="0" err="1" smtClean="0">
                <a:solidFill>
                  <a:srgbClr val="000000"/>
                </a:solidFill>
              </a:rPr>
              <a:t>Tono</a:t>
            </a:r>
            <a:r>
              <a:rPr lang="ru-RU" sz="2400" b="1" dirty="0" smtClean="0">
                <a:solidFill>
                  <a:srgbClr val="000000"/>
                </a:solidFill>
              </a:rPr>
              <a:t>-</a:t>
            </a:r>
          </a:p>
          <a:p>
            <a:pPr marL="3175">
              <a:lnSpc>
                <a:spcPct val="75000"/>
              </a:lnSpc>
            </a:pPr>
            <a:r>
              <a:rPr lang="en-US" sz="2400" b="1" dirty="0" smtClean="0">
                <a:solidFill>
                  <a:srgbClr val="000000"/>
                </a:solidFill>
              </a:rPr>
              <a:t>pen </a:t>
            </a:r>
            <a:r>
              <a:rPr lang="ru-RU" sz="2400" b="1" dirty="0" smtClean="0">
                <a:solidFill>
                  <a:srgbClr val="000000"/>
                </a:solidFill>
              </a:rPr>
              <a:t>завышает ВГД  по  </a:t>
            </a:r>
            <a:r>
              <a:rPr lang="ru-RU" sz="2400" b="1" dirty="0" err="1" smtClean="0">
                <a:solidFill>
                  <a:srgbClr val="000000"/>
                </a:solidFill>
              </a:rPr>
              <a:t>сравне</a:t>
            </a:r>
            <a:r>
              <a:rPr lang="ru-RU" sz="2400" b="1" dirty="0" smtClean="0">
                <a:solidFill>
                  <a:srgbClr val="000000"/>
                </a:solidFill>
              </a:rPr>
              <a:t>-</a:t>
            </a:r>
          </a:p>
          <a:p>
            <a:pPr marL="3175">
              <a:lnSpc>
                <a:spcPct val="75000"/>
              </a:lnSpc>
            </a:pPr>
            <a:r>
              <a:rPr lang="ru-RU" sz="2400" b="1" dirty="0" err="1" smtClean="0">
                <a:solidFill>
                  <a:srgbClr val="000000"/>
                </a:solidFill>
              </a:rPr>
              <a:t>нию</a:t>
            </a:r>
            <a:r>
              <a:rPr lang="ru-RU" sz="2400" b="1" dirty="0" smtClean="0">
                <a:solidFill>
                  <a:srgbClr val="000000"/>
                </a:solidFill>
              </a:rPr>
              <a:t> с тонометром Гольдмана.</a:t>
            </a:r>
            <a:endParaRPr lang="ru-RU" sz="2400" b="1" dirty="0">
              <a:solidFill>
                <a:srgbClr val="000000"/>
              </a:solidFill>
            </a:endParaRPr>
          </a:p>
        </p:txBody>
      </p:sp>
      <p:pic>
        <p:nvPicPr>
          <p:cNvPr id="8"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3" y="3069008"/>
            <a:ext cx="432001" cy="504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AutoShape 4"/>
          <p:cNvSpPr>
            <a:spLocks noChangeArrowheads="1"/>
          </p:cNvSpPr>
          <p:nvPr/>
        </p:nvSpPr>
        <p:spPr bwMode="auto">
          <a:xfrm>
            <a:off x="377560" y="1700832"/>
            <a:ext cx="8682778" cy="504032"/>
          </a:xfrm>
          <a:prstGeom prst="roundRect">
            <a:avLst>
              <a:gd name="adj" fmla="val 13745"/>
            </a:avLst>
          </a:prstGeom>
          <a:solidFill>
            <a:schemeClr val="bg1"/>
          </a:solidFill>
          <a:ln w="38100">
            <a:solidFill>
              <a:schemeClr val="bg2"/>
            </a:solidFill>
            <a:round/>
            <a:headEnd/>
            <a:tailEnd/>
          </a:ln>
        </p:spPr>
        <p:txBody>
          <a:bodyPr wrap="none" anchor="ctr"/>
          <a:lstStyle/>
          <a:p>
            <a:pPr algn="just">
              <a:lnSpc>
                <a:spcPts val="2300"/>
              </a:lnSpc>
            </a:pPr>
            <a:r>
              <a:rPr lang="ru-RU" sz="2400" b="1" dirty="0" smtClean="0"/>
              <a:t>Работает по принципу тонометра </a:t>
            </a:r>
            <a:r>
              <a:rPr lang="en-US" sz="2400" b="1" dirty="0" smtClean="0"/>
              <a:t>MacKay-</a:t>
            </a:r>
            <a:r>
              <a:rPr lang="en-US" sz="2400" b="1" dirty="0" err="1" smtClean="0"/>
              <a:t>Marg</a:t>
            </a:r>
            <a:r>
              <a:rPr lang="ru-RU" sz="2400" b="1" dirty="0" smtClean="0"/>
              <a:t>. </a:t>
            </a:r>
            <a:endParaRPr lang="ru-RU" sz="2400" b="1" dirty="0"/>
          </a:p>
        </p:txBody>
      </p:sp>
      <p:pic>
        <p:nvPicPr>
          <p:cNvPr id="10"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1412776"/>
            <a:ext cx="432001"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 descr="prism"/>
          <p:cNvPicPr preferRelativeResize="0">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56183"/>
            <a:ext cx="9144000" cy="3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AutoShape 4"/>
          <p:cNvSpPr>
            <a:spLocks noChangeArrowheads="1"/>
          </p:cNvSpPr>
          <p:nvPr/>
        </p:nvSpPr>
        <p:spPr bwMode="auto">
          <a:xfrm>
            <a:off x="377560" y="1052688"/>
            <a:ext cx="8658936" cy="360088"/>
          </a:xfrm>
          <a:prstGeom prst="roundRect">
            <a:avLst>
              <a:gd name="adj" fmla="val 13745"/>
            </a:avLst>
          </a:prstGeom>
          <a:solidFill>
            <a:schemeClr val="bg1"/>
          </a:solidFill>
          <a:ln w="38100">
            <a:solidFill>
              <a:schemeClr val="bg2"/>
            </a:solidFill>
            <a:round/>
            <a:headEnd/>
            <a:tailEnd/>
          </a:ln>
        </p:spPr>
        <p:txBody>
          <a:bodyPr wrap="none" anchor="ctr"/>
          <a:lstStyle/>
          <a:p>
            <a:pPr marL="85725">
              <a:lnSpc>
                <a:spcPct val="80000"/>
              </a:lnSpc>
            </a:pPr>
            <a:r>
              <a:rPr lang="ru-RU" sz="2400" b="1" dirty="0" smtClean="0"/>
              <a:t>Миниатюрный ручной тонометр длиной 18 см и весом 60 г.</a:t>
            </a:r>
          </a:p>
        </p:txBody>
      </p:sp>
      <p:pic>
        <p:nvPicPr>
          <p:cNvPr id="13"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764704"/>
            <a:ext cx="432001"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AutoShape 4"/>
          <p:cNvSpPr>
            <a:spLocks noChangeArrowheads="1"/>
          </p:cNvSpPr>
          <p:nvPr/>
        </p:nvSpPr>
        <p:spPr bwMode="auto">
          <a:xfrm>
            <a:off x="395288" y="5301184"/>
            <a:ext cx="4176712" cy="432072"/>
          </a:xfrm>
          <a:prstGeom prst="roundRect">
            <a:avLst>
              <a:gd name="adj" fmla="val 13745"/>
            </a:avLst>
          </a:prstGeom>
          <a:solidFill>
            <a:schemeClr val="bg1"/>
          </a:solidFill>
          <a:ln w="38100">
            <a:solidFill>
              <a:schemeClr val="bg2"/>
            </a:solidFill>
            <a:round/>
            <a:headEnd/>
            <a:tailEnd/>
          </a:ln>
        </p:spPr>
        <p:txBody>
          <a:bodyPr wrap="none" anchor="ctr"/>
          <a:lstStyle/>
          <a:p>
            <a:pPr>
              <a:lnSpc>
                <a:spcPts val="2300"/>
              </a:lnSpc>
            </a:pPr>
            <a:r>
              <a:rPr lang="ru-RU" sz="2300" b="1" dirty="0" smtClean="0"/>
              <a:t>Причина – патология роговицы.</a:t>
            </a:r>
            <a:endParaRPr lang="ru-RU" sz="2300" b="1" dirty="0"/>
          </a:p>
        </p:txBody>
      </p:sp>
      <p:pic>
        <p:nvPicPr>
          <p:cNvPr id="15"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5085184"/>
            <a:ext cx="431999"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AutoShape 4"/>
          <p:cNvSpPr>
            <a:spLocks noChangeArrowheads="1"/>
          </p:cNvSpPr>
          <p:nvPr/>
        </p:nvSpPr>
        <p:spPr bwMode="auto">
          <a:xfrm>
            <a:off x="395288" y="4509144"/>
            <a:ext cx="4176712" cy="626822"/>
          </a:xfrm>
          <a:prstGeom prst="roundRect">
            <a:avLst>
              <a:gd name="adj" fmla="val 13745"/>
            </a:avLst>
          </a:prstGeom>
          <a:solidFill>
            <a:schemeClr val="bg1"/>
          </a:solidFill>
          <a:ln w="38100">
            <a:solidFill>
              <a:schemeClr val="bg2"/>
            </a:solidFill>
            <a:round/>
            <a:headEnd/>
            <a:tailEnd/>
          </a:ln>
        </p:spPr>
        <p:txBody>
          <a:bodyPr wrap="none" anchor="ctr"/>
          <a:lstStyle/>
          <a:p>
            <a:pPr algn="just">
              <a:lnSpc>
                <a:spcPts val="2000"/>
              </a:lnSpc>
            </a:pPr>
            <a:r>
              <a:rPr lang="ru-RU" sz="2400" b="1" dirty="0" smtClean="0"/>
              <a:t>6,5% случаев – разброс </a:t>
            </a:r>
            <a:r>
              <a:rPr lang="ru-RU" sz="2400" b="1" dirty="0" err="1" smtClean="0"/>
              <a:t>изме</a:t>
            </a:r>
            <a:r>
              <a:rPr lang="ru-RU" sz="2400" b="1" dirty="0" smtClean="0"/>
              <a:t>-</a:t>
            </a:r>
          </a:p>
          <a:p>
            <a:pPr algn="just">
              <a:lnSpc>
                <a:spcPts val="2000"/>
              </a:lnSpc>
            </a:pPr>
            <a:r>
              <a:rPr lang="ru-RU" sz="2400" b="1" dirty="0" smtClean="0"/>
              <a:t>рений свыше 6 мм рт. ст. </a:t>
            </a:r>
          </a:p>
        </p:txBody>
      </p:sp>
      <p:pic>
        <p:nvPicPr>
          <p:cNvPr id="17"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4293096"/>
            <a:ext cx="43200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4" name="Picture 2" descr="http://www.iefusa.org/Catalog/SRS/Images/Products/200710051434090.tono-pen_avia.jpg"/>
          <p:cNvPicPr>
            <a:picLocks noChangeAspect="1" noChangeArrowheads="1"/>
          </p:cNvPicPr>
          <p:nvPr/>
        </p:nvPicPr>
        <p:blipFill rotWithShape="1">
          <a:blip r:embed="rId5">
            <a:extLst>
              <a:ext uri="{28A0092B-C50C-407E-A947-70E740481C1C}">
                <a14:useLocalDpi xmlns:a14="http://schemas.microsoft.com/office/drawing/2010/main" val="0"/>
              </a:ext>
            </a:extLst>
          </a:blip>
          <a:srcRect l="5408" t="17818" r="7954" b="17818"/>
          <a:stretch/>
        </p:blipFill>
        <p:spPr bwMode="auto">
          <a:xfrm>
            <a:off x="4644008" y="3212976"/>
            <a:ext cx="4464496" cy="345465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19857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43408"/>
            <a:ext cx="9144000" cy="1143000"/>
          </a:xfrm>
        </p:spPr>
        <p:txBody>
          <a:bodyPr>
            <a:normAutofit/>
          </a:bodyPr>
          <a:lstStyle/>
          <a:p>
            <a:r>
              <a:rPr lang="ru-RU" b="1" dirty="0" err="1" smtClean="0"/>
              <a:t>Транспальпебральная</a:t>
            </a:r>
            <a:r>
              <a:rPr lang="ru-RU" b="1" dirty="0" smtClean="0"/>
              <a:t> тонометрия</a:t>
            </a:r>
            <a:endParaRPr lang="ru-RU" b="1" dirty="0"/>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9263" t="33965" r="40831" b="17755"/>
          <a:stretch/>
        </p:blipFill>
        <p:spPr bwMode="auto">
          <a:xfrm>
            <a:off x="334575" y="1124744"/>
            <a:ext cx="8197865" cy="55790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descr="prism"/>
          <p:cNvPicPr preferRelativeResize="0">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44215"/>
            <a:ext cx="9144000" cy="3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6342863"/>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34280"/>
            <a:ext cx="8229600" cy="1143000"/>
          </a:xfrm>
        </p:spPr>
        <p:txBody>
          <a:bodyPr/>
          <a:lstStyle/>
          <a:p>
            <a:r>
              <a:rPr lang="ru-RU" b="1" dirty="0" err="1" smtClean="0"/>
              <a:t>Тонография</a:t>
            </a:r>
            <a:endParaRPr lang="ru-RU" b="1" dirty="0"/>
          </a:p>
        </p:txBody>
      </p:sp>
      <p:sp>
        <p:nvSpPr>
          <p:cNvPr id="5" name="AutoShape 4"/>
          <p:cNvSpPr>
            <a:spLocks noChangeArrowheads="1"/>
          </p:cNvSpPr>
          <p:nvPr/>
        </p:nvSpPr>
        <p:spPr bwMode="auto">
          <a:xfrm>
            <a:off x="377560" y="1988744"/>
            <a:ext cx="8658936" cy="648120"/>
          </a:xfrm>
          <a:prstGeom prst="roundRect">
            <a:avLst>
              <a:gd name="adj" fmla="val 13745"/>
            </a:avLst>
          </a:prstGeom>
          <a:solidFill>
            <a:schemeClr val="bg1"/>
          </a:solidFill>
          <a:ln w="38100">
            <a:solidFill>
              <a:schemeClr val="bg2"/>
            </a:solidFill>
            <a:round/>
            <a:headEnd/>
            <a:tailEnd/>
          </a:ln>
        </p:spPr>
        <p:txBody>
          <a:bodyPr wrap="none" anchor="ctr"/>
          <a:lstStyle/>
          <a:p>
            <a:pPr marL="85725">
              <a:lnSpc>
                <a:spcPct val="80000"/>
              </a:lnSpc>
            </a:pPr>
            <a:r>
              <a:rPr lang="en-US" sz="2300" b="1" dirty="0" err="1" smtClean="0"/>
              <a:t>Shiotz</a:t>
            </a:r>
            <a:r>
              <a:rPr lang="ru-RU" sz="2300" b="1" dirty="0"/>
              <a:t> </a:t>
            </a:r>
            <a:r>
              <a:rPr lang="ru-RU" sz="2300" b="1" dirty="0" smtClean="0"/>
              <a:t>– повторная тонометрия, выполняемая через небольшие</a:t>
            </a:r>
          </a:p>
          <a:p>
            <a:pPr marL="85725">
              <a:lnSpc>
                <a:spcPct val="80000"/>
              </a:lnSpc>
            </a:pPr>
            <a:r>
              <a:rPr lang="ru-RU" sz="2300" b="1" dirty="0" smtClean="0"/>
              <a:t>интервалы времени, демонстрирует неуклонное снижение ВГД. </a:t>
            </a:r>
          </a:p>
        </p:txBody>
      </p:sp>
      <p:pic>
        <p:nvPicPr>
          <p:cNvPr id="6"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1772816"/>
            <a:ext cx="432001"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 descr="prism"/>
          <p:cNvPicPr preferRelativeResize="0">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56183"/>
            <a:ext cx="9144000" cy="3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AutoShape 4"/>
          <p:cNvSpPr>
            <a:spLocks noChangeArrowheads="1"/>
          </p:cNvSpPr>
          <p:nvPr/>
        </p:nvSpPr>
        <p:spPr bwMode="auto">
          <a:xfrm>
            <a:off x="377560" y="1052688"/>
            <a:ext cx="8658936" cy="720128"/>
          </a:xfrm>
          <a:prstGeom prst="roundRect">
            <a:avLst>
              <a:gd name="adj" fmla="val 13745"/>
            </a:avLst>
          </a:prstGeom>
          <a:solidFill>
            <a:schemeClr val="bg1"/>
          </a:solidFill>
          <a:ln w="38100">
            <a:solidFill>
              <a:schemeClr val="bg2"/>
            </a:solidFill>
            <a:round/>
            <a:headEnd/>
            <a:tailEnd/>
          </a:ln>
        </p:spPr>
        <p:txBody>
          <a:bodyPr wrap="none" anchor="ctr"/>
          <a:lstStyle/>
          <a:p>
            <a:pPr marL="85725">
              <a:lnSpc>
                <a:spcPct val="80000"/>
              </a:lnSpc>
            </a:pPr>
            <a:r>
              <a:rPr lang="ru-RU" sz="2400" b="1" dirty="0" smtClean="0"/>
              <a:t>1950 г. – методика оценки степени снижения ВГД при </a:t>
            </a:r>
            <a:r>
              <a:rPr lang="ru-RU" sz="2400" b="1" dirty="0" err="1" smtClean="0"/>
              <a:t>дозиро</a:t>
            </a:r>
            <a:r>
              <a:rPr lang="ru-RU" sz="2400" b="1" dirty="0" smtClean="0"/>
              <a:t>-</a:t>
            </a:r>
          </a:p>
          <a:p>
            <a:pPr marL="85725">
              <a:lnSpc>
                <a:spcPct val="80000"/>
              </a:lnSpc>
            </a:pPr>
            <a:r>
              <a:rPr lang="ru-RU" sz="2400" b="1" dirty="0"/>
              <a:t>в</a:t>
            </a:r>
            <a:r>
              <a:rPr lang="ru-RU" sz="2400" b="1" dirty="0" smtClean="0"/>
              <a:t>анном давлении на глазное яблоко</a:t>
            </a:r>
            <a:r>
              <a:rPr lang="ru-RU" sz="2400" b="1" dirty="0"/>
              <a:t>.</a:t>
            </a:r>
            <a:endParaRPr lang="ru-RU" sz="2400" b="1" dirty="0" smtClean="0"/>
          </a:p>
        </p:txBody>
      </p:sp>
      <p:pic>
        <p:nvPicPr>
          <p:cNvPr id="13"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764704"/>
            <a:ext cx="432001"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AutoShape 4"/>
          <p:cNvSpPr>
            <a:spLocks noChangeArrowheads="1"/>
          </p:cNvSpPr>
          <p:nvPr/>
        </p:nvSpPr>
        <p:spPr bwMode="auto">
          <a:xfrm>
            <a:off x="395288" y="2924968"/>
            <a:ext cx="8641208" cy="626822"/>
          </a:xfrm>
          <a:prstGeom prst="roundRect">
            <a:avLst>
              <a:gd name="adj" fmla="val 13745"/>
            </a:avLst>
          </a:prstGeom>
          <a:solidFill>
            <a:schemeClr val="bg1"/>
          </a:solidFill>
          <a:ln w="38100">
            <a:solidFill>
              <a:schemeClr val="bg2"/>
            </a:solidFill>
            <a:round/>
            <a:headEnd/>
            <a:tailEnd/>
          </a:ln>
        </p:spPr>
        <p:txBody>
          <a:bodyPr wrap="none" anchor="ctr"/>
          <a:lstStyle/>
          <a:p>
            <a:pPr algn="just">
              <a:lnSpc>
                <a:spcPts val="2000"/>
              </a:lnSpc>
            </a:pPr>
            <a:r>
              <a:rPr lang="en-US" sz="2400" b="1" dirty="0" smtClean="0"/>
              <a:t>Grant</a:t>
            </a:r>
            <a:r>
              <a:rPr lang="ru-RU" sz="2400" b="1" dirty="0" smtClean="0"/>
              <a:t> соединил электронный </a:t>
            </a:r>
            <a:r>
              <a:rPr lang="ru-RU" sz="2400" b="1" dirty="0" err="1" smtClean="0"/>
              <a:t>тонограф</a:t>
            </a:r>
            <a:r>
              <a:rPr lang="ru-RU" sz="2400" b="1" dirty="0" smtClean="0"/>
              <a:t> с бумажным </a:t>
            </a:r>
            <a:r>
              <a:rPr lang="ru-RU" sz="2400" b="1" dirty="0" err="1" smtClean="0"/>
              <a:t>самопис</a:t>
            </a:r>
            <a:r>
              <a:rPr lang="ru-RU" sz="2400" b="1" dirty="0" smtClean="0"/>
              <a:t>-</a:t>
            </a:r>
          </a:p>
          <a:p>
            <a:pPr algn="just">
              <a:lnSpc>
                <a:spcPts val="2000"/>
              </a:lnSpc>
            </a:pPr>
            <a:r>
              <a:rPr lang="ru-RU" sz="2400" b="1" dirty="0" err="1" smtClean="0"/>
              <a:t>цем</a:t>
            </a:r>
            <a:r>
              <a:rPr lang="en-US" sz="2400" b="1" dirty="0" smtClean="0"/>
              <a:t> </a:t>
            </a:r>
            <a:r>
              <a:rPr lang="ru-RU" sz="2400" b="1" dirty="0" smtClean="0"/>
              <a:t>и получил плавную </a:t>
            </a:r>
            <a:r>
              <a:rPr lang="ru-RU" sz="2400" b="1" dirty="0" err="1" smtClean="0"/>
              <a:t>тонографическую</a:t>
            </a:r>
            <a:r>
              <a:rPr lang="ru-RU" sz="2400" b="1" dirty="0" smtClean="0"/>
              <a:t> кривую.</a:t>
            </a:r>
          </a:p>
        </p:txBody>
      </p:sp>
      <p:pic>
        <p:nvPicPr>
          <p:cNvPr id="17"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2708920"/>
            <a:ext cx="43200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AutoShape 4"/>
          <p:cNvSpPr>
            <a:spLocks noChangeArrowheads="1"/>
          </p:cNvSpPr>
          <p:nvPr/>
        </p:nvSpPr>
        <p:spPr bwMode="auto">
          <a:xfrm>
            <a:off x="377560" y="4581128"/>
            <a:ext cx="8658936" cy="2016224"/>
          </a:xfrm>
          <a:prstGeom prst="roundRect">
            <a:avLst>
              <a:gd name="adj" fmla="val 13745"/>
            </a:avLst>
          </a:prstGeom>
          <a:solidFill>
            <a:schemeClr val="bg1"/>
          </a:solidFill>
          <a:ln w="38100">
            <a:solidFill>
              <a:schemeClr val="bg2"/>
            </a:solidFill>
            <a:round/>
            <a:headEnd/>
            <a:tailEnd/>
          </a:ln>
        </p:spPr>
        <p:txBody>
          <a:bodyPr wrap="none" anchor="ctr"/>
          <a:lstStyle/>
          <a:p>
            <a:pPr>
              <a:lnSpc>
                <a:spcPct val="80000"/>
              </a:lnSpc>
            </a:pPr>
            <a:r>
              <a:rPr lang="ru-RU" sz="2400" b="1" dirty="0" err="1" smtClean="0"/>
              <a:t>Тонография</a:t>
            </a:r>
            <a:r>
              <a:rPr lang="ru-RU" sz="2400" b="1" dirty="0" smtClean="0"/>
              <a:t> - проведение </a:t>
            </a:r>
            <a:r>
              <a:rPr lang="ru-RU" sz="2400" b="1" dirty="0"/>
              <a:t>продленной (4 мин) </a:t>
            </a:r>
            <a:r>
              <a:rPr lang="ru-RU" sz="2400" b="1" dirty="0" smtClean="0"/>
              <a:t>тонометрии при</a:t>
            </a:r>
          </a:p>
          <a:p>
            <a:pPr>
              <a:lnSpc>
                <a:spcPct val="80000"/>
              </a:lnSpc>
            </a:pPr>
            <a:r>
              <a:rPr lang="ru-RU" sz="2400" b="1" dirty="0" smtClean="0"/>
              <a:t>помощи </a:t>
            </a:r>
            <a:r>
              <a:rPr lang="ru-RU" sz="2400" b="1" dirty="0"/>
              <a:t>специального прибора (электронного </a:t>
            </a:r>
            <a:r>
              <a:rPr lang="ru-RU" sz="2400" b="1" dirty="0" err="1"/>
              <a:t>тонографа</a:t>
            </a:r>
            <a:r>
              <a:rPr lang="ru-RU" sz="2400" b="1" dirty="0"/>
              <a:t>). </a:t>
            </a:r>
            <a:endParaRPr lang="ru-RU" sz="2400" b="1" dirty="0" smtClean="0"/>
          </a:p>
          <a:p>
            <a:pPr>
              <a:lnSpc>
                <a:spcPct val="80000"/>
              </a:lnSpc>
            </a:pPr>
            <a:r>
              <a:rPr lang="ru-RU" sz="2400" b="1" dirty="0" smtClean="0"/>
              <a:t>На </a:t>
            </a:r>
            <a:r>
              <a:rPr lang="ru-RU" sz="2400" b="1" dirty="0"/>
              <a:t>дисплее </a:t>
            </a:r>
            <a:r>
              <a:rPr lang="ru-RU" sz="2400" b="1" dirty="0" err="1"/>
              <a:t>тонографа</a:t>
            </a:r>
            <a:r>
              <a:rPr lang="ru-RU" sz="2400" b="1" dirty="0"/>
              <a:t> </a:t>
            </a:r>
            <a:r>
              <a:rPr lang="ru-RU" sz="2400" b="1" dirty="0" smtClean="0"/>
              <a:t>считывают </a:t>
            </a:r>
            <a:r>
              <a:rPr lang="ru-RU" sz="2400" b="1" dirty="0"/>
              <a:t>данные </a:t>
            </a:r>
            <a:r>
              <a:rPr lang="ru-RU" sz="2400" b="1" dirty="0" smtClean="0"/>
              <a:t>о </a:t>
            </a:r>
            <a:r>
              <a:rPr lang="ru-RU" sz="2400" b="1" dirty="0" err="1" smtClean="0"/>
              <a:t>Р</a:t>
            </a:r>
            <a:r>
              <a:rPr lang="ru-RU" sz="2400" b="1" baseline="-25000" dirty="0" err="1" smtClean="0"/>
              <a:t>о</a:t>
            </a:r>
            <a:r>
              <a:rPr lang="ru-RU" sz="2400" b="1" dirty="0" smtClean="0"/>
              <a:t> (не Р</a:t>
            </a:r>
            <a:r>
              <a:rPr lang="en-US" sz="2400" b="1" baseline="-25000" dirty="0" smtClean="0"/>
              <a:t>t</a:t>
            </a:r>
            <a:r>
              <a:rPr lang="ru-RU" sz="2400" b="1" dirty="0" smtClean="0"/>
              <a:t>), затем по</a:t>
            </a:r>
          </a:p>
          <a:p>
            <a:pPr>
              <a:lnSpc>
                <a:spcPct val="80000"/>
              </a:lnSpc>
            </a:pPr>
            <a:r>
              <a:rPr lang="ru-RU" sz="2400" b="1" dirty="0" smtClean="0"/>
              <a:t>специальным </a:t>
            </a:r>
            <a:r>
              <a:rPr lang="ru-RU" sz="2400" b="1" dirty="0"/>
              <a:t>таблицам вычисляет основные показатели </a:t>
            </a:r>
            <a:r>
              <a:rPr lang="ru-RU" sz="2400" b="1" dirty="0" err="1" smtClean="0"/>
              <a:t>гидро</a:t>
            </a:r>
            <a:r>
              <a:rPr lang="ru-RU" sz="2400" b="1" dirty="0" smtClean="0"/>
              <a:t>-</a:t>
            </a:r>
          </a:p>
          <a:p>
            <a:pPr>
              <a:lnSpc>
                <a:spcPct val="80000"/>
              </a:lnSpc>
            </a:pPr>
            <a:r>
              <a:rPr lang="ru-RU" sz="2400" b="1" dirty="0" smtClean="0"/>
              <a:t>динамики </a:t>
            </a:r>
            <a:r>
              <a:rPr lang="ru-RU" sz="2400" b="1" dirty="0"/>
              <a:t>глаза – коэффициент легкости оттока (С), </a:t>
            </a:r>
            <a:r>
              <a:rPr lang="ru-RU" sz="2400" b="1" dirty="0" smtClean="0"/>
              <a:t>минутный</a:t>
            </a:r>
          </a:p>
          <a:p>
            <a:pPr>
              <a:lnSpc>
                <a:spcPct val="80000"/>
              </a:lnSpc>
            </a:pPr>
            <a:r>
              <a:rPr lang="ru-RU" sz="2400" b="1" dirty="0" smtClean="0"/>
              <a:t>объем </a:t>
            </a:r>
            <a:r>
              <a:rPr lang="ru-RU" sz="2400" b="1" dirty="0"/>
              <a:t>водянистой влаги (</a:t>
            </a:r>
            <a:r>
              <a:rPr lang="ru-RU" sz="2400" b="1" dirty="0" err="1"/>
              <a:t>F</a:t>
            </a:r>
            <a:r>
              <a:rPr lang="ru-RU" sz="2400" b="1" dirty="0"/>
              <a:t>) и коэффициент Беккера </a:t>
            </a:r>
            <a:r>
              <a:rPr lang="ru-RU" sz="2400" b="1" dirty="0" smtClean="0"/>
              <a:t>(Р</a:t>
            </a:r>
            <a:r>
              <a:rPr lang="ru-RU" sz="2400" b="1" baseline="-25000" dirty="0" smtClean="0"/>
              <a:t>0</a:t>
            </a:r>
            <a:r>
              <a:rPr lang="ru-RU" sz="2400" b="1" dirty="0"/>
              <a:t>/С).</a:t>
            </a:r>
            <a:endParaRPr lang="ru-RU" sz="2400" b="1" dirty="0" smtClean="0"/>
          </a:p>
        </p:txBody>
      </p:sp>
      <p:pic>
        <p:nvPicPr>
          <p:cNvPr id="23" name="Picture 11" descr="j04326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4365104"/>
            <a:ext cx="432001"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Group 3"/>
          <p:cNvGrpSpPr>
            <a:grpSpLocks/>
          </p:cNvGrpSpPr>
          <p:nvPr/>
        </p:nvGrpSpPr>
        <p:grpSpPr bwMode="auto">
          <a:xfrm>
            <a:off x="168275" y="3912195"/>
            <a:ext cx="8820150" cy="481013"/>
            <a:chOff x="113" y="3731"/>
            <a:chExt cx="5489" cy="379"/>
          </a:xfrm>
        </p:grpSpPr>
        <p:sp>
          <p:nvSpPr>
            <p:cNvPr id="25" name="Rectangle 4"/>
            <p:cNvSpPr>
              <a:spLocks noChangeArrowheads="1"/>
            </p:cNvSpPr>
            <p:nvPr/>
          </p:nvSpPr>
          <p:spPr bwMode="auto">
            <a:xfrm>
              <a:off x="370" y="3731"/>
              <a:ext cx="5232" cy="379"/>
            </a:xfrm>
            <a:prstGeom prst="rect">
              <a:avLst/>
            </a:prstGeom>
            <a:solidFill>
              <a:srgbClr val="99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lstStyle/>
            <a:p>
              <a:pPr algn="ctr" defTabSz="914400">
                <a:lnSpc>
                  <a:spcPct val="90000"/>
                </a:lnSpc>
              </a:pPr>
              <a:r>
                <a:rPr lang="en-US" sz="2800" b="1" dirty="0" smtClean="0">
                  <a:solidFill>
                    <a:srgbClr val="FFFF00"/>
                  </a:solidFill>
                </a:rPr>
                <a:t>Grant (1950)</a:t>
              </a:r>
              <a:endParaRPr lang="ru-RU" sz="2800" b="1" dirty="0" smtClean="0">
                <a:solidFill>
                  <a:srgbClr val="FFFF00"/>
                </a:solidFill>
              </a:endParaRPr>
            </a:p>
          </p:txBody>
        </p:sp>
        <p:sp>
          <p:nvSpPr>
            <p:cNvPr id="26" name="Rectangle 5"/>
            <p:cNvSpPr>
              <a:spLocks noChangeArrowheads="1"/>
            </p:cNvSpPr>
            <p:nvPr/>
          </p:nvSpPr>
          <p:spPr bwMode="auto">
            <a:xfrm>
              <a:off x="113" y="3731"/>
              <a:ext cx="199" cy="379"/>
            </a:xfrm>
            <a:prstGeom prst="rect">
              <a:avLst/>
            </a:prstGeom>
            <a:solidFill>
              <a:schemeClr val="bg2"/>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algn="ctr" defTabSz="914400">
                <a:lnSpc>
                  <a:spcPct val="85000"/>
                </a:lnSpc>
              </a:pPr>
              <a:endParaRPr lang="ru-RU" sz="1400" b="1">
                <a:solidFill>
                  <a:schemeClr val="bg1"/>
                </a:solidFill>
              </a:endParaRPr>
            </a:p>
          </p:txBody>
        </p:sp>
      </p:grpSp>
    </p:spTree>
    <p:extLst>
      <p:ext uri="{BB962C8B-B14F-4D97-AF65-F5344CB8AC3E}">
        <p14:creationId xmlns:p14="http://schemas.microsoft.com/office/powerpoint/2010/main" val="2578345798"/>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3" descr="prism"/>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92696"/>
            <a:ext cx="9144000" cy="3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3" descr="prism"/>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112567"/>
            <a:ext cx="9144000" cy="3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Изображение 7"/>
          <p:cNvPicPr>
            <a:picLocks noChangeAspect="1"/>
          </p:cNvPicPr>
          <p:nvPr/>
        </p:nvPicPr>
        <p:blipFill>
          <a:blip r:embed="rId4"/>
          <a:stretch>
            <a:fillRect/>
          </a:stretch>
        </p:blipFill>
        <p:spPr>
          <a:xfrm>
            <a:off x="107504" y="4168370"/>
            <a:ext cx="3891219" cy="2587661"/>
          </a:xfrm>
          <a:prstGeom prst="rect">
            <a:avLst/>
          </a:prstGeom>
          <a:ln>
            <a:solidFill>
              <a:schemeClr val="tx1"/>
            </a:solidFill>
          </a:ln>
        </p:spPr>
      </p:pic>
      <p:sp>
        <p:nvSpPr>
          <p:cNvPr id="3" name="Прямоугольник 2"/>
          <p:cNvSpPr/>
          <p:nvPr/>
        </p:nvSpPr>
        <p:spPr>
          <a:xfrm>
            <a:off x="4169501" y="4640474"/>
            <a:ext cx="5004048" cy="2172902"/>
          </a:xfrm>
          <a:prstGeom prst="rect">
            <a:avLst/>
          </a:prstGeom>
        </p:spPr>
        <p:txBody>
          <a:bodyPr wrap="square">
            <a:spAutoFit/>
          </a:bodyPr>
          <a:lstStyle/>
          <a:p>
            <a:pPr algn="just">
              <a:lnSpc>
                <a:spcPct val="80000"/>
              </a:lnSpc>
            </a:pPr>
            <a:r>
              <a:rPr lang="ru-RU" sz="2400" b="1" dirty="0"/>
              <a:t>И</a:t>
            </a:r>
            <a:r>
              <a:rPr lang="ru-RU" sz="2400" b="1" dirty="0" smtClean="0"/>
              <a:t>змеряют </a:t>
            </a:r>
            <a:r>
              <a:rPr lang="ru-RU" sz="2400" b="1" dirty="0"/>
              <a:t>ВГД при помощи </a:t>
            </a:r>
            <a:r>
              <a:rPr lang="ru-RU" sz="2400" b="1" dirty="0" err="1" smtClean="0"/>
              <a:t>тоно</a:t>
            </a:r>
            <a:r>
              <a:rPr lang="ru-RU" sz="2400" b="1" dirty="0" smtClean="0"/>
              <a:t>-метра </a:t>
            </a:r>
            <a:r>
              <a:rPr lang="ru-RU" sz="2400" b="1" dirty="0" err="1"/>
              <a:t>Маклакова</a:t>
            </a:r>
            <a:r>
              <a:rPr lang="ru-RU" sz="2400" b="1" dirty="0"/>
              <a:t> массой 10 </a:t>
            </a:r>
            <a:r>
              <a:rPr lang="ru-RU" sz="2400" b="1" dirty="0" smtClean="0"/>
              <a:t>г, за-тем глаз </a:t>
            </a:r>
            <a:r>
              <a:rPr lang="ru-RU" sz="2400" b="1" dirty="0"/>
              <a:t>подвергают сдавливанию </a:t>
            </a:r>
            <a:r>
              <a:rPr lang="ru-RU" sz="2400" b="1" dirty="0" err="1"/>
              <a:t>склерокомпрессором</a:t>
            </a:r>
            <a:r>
              <a:rPr lang="ru-RU" sz="2400" b="1" dirty="0"/>
              <a:t> </a:t>
            </a:r>
            <a:r>
              <a:rPr lang="ru-RU" sz="2400" b="1" dirty="0" smtClean="0"/>
              <a:t>либо </a:t>
            </a:r>
            <a:r>
              <a:rPr lang="ru-RU" sz="2400" b="1" dirty="0" err="1" smtClean="0"/>
              <a:t>офталь-модинамометром</a:t>
            </a:r>
            <a:r>
              <a:rPr lang="ru-RU" sz="2400" b="1" dirty="0" smtClean="0"/>
              <a:t> </a:t>
            </a:r>
            <a:r>
              <a:rPr lang="ru-RU" sz="2400" b="1" dirty="0"/>
              <a:t>с силой 50 </a:t>
            </a:r>
            <a:r>
              <a:rPr lang="ru-RU" sz="2400" b="1" dirty="0" smtClean="0"/>
              <a:t>г в </a:t>
            </a:r>
            <a:r>
              <a:rPr lang="ru-RU" sz="2400" b="1" dirty="0"/>
              <a:t>течение </a:t>
            </a:r>
            <a:r>
              <a:rPr lang="ru-RU" sz="2400" b="1" dirty="0" smtClean="0"/>
              <a:t>3 мин. </a:t>
            </a:r>
            <a:r>
              <a:rPr lang="ru-RU" sz="2400" b="1" dirty="0"/>
              <a:t>По окончании </a:t>
            </a:r>
            <a:r>
              <a:rPr lang="ru-RU" sz="2400" b="1" dirty="0" smtClean="0"/>
              <a:t>комп-</a:t>
            </a:r>
            <a:r>
              <a:rPr lang="ru-RU" sz="2400" b="1" dirty="0" err="1" smtClean="0"/>
              <a:t>рессии</a:t>
            </a:r>
            <a:r>
              <a:rPr lang="ru-RU" sz="2400" b="1" dirty="0" smtClean="0"/>
              <a:t> </a:t>
            </a:r>
            <a:r>
              <a:rPr lang="ru-RU" sz="2400" b="1" dirty="0"/>
              <a:t>опять измеряют ВГД.</a:t>
            </a:r>
            <a:endParaRPr lang="ru-RU" sz="2400" b="1" dirty="0">
              <a:hlinkClick r:id="rId5"/>
            </a:endParaRPr>
          </a:p>
        </p:txBody>
      </p:sp>
      <p:sp>
        <p:nvSpPr>
          <p:cNvPr id="4" name="TextBox 3"/>
          <p:cNvSpPr txBox="1"/>
          <p:nvPr/>
        </p:nvSpPr>
        <p:spPr>
          <a:xfrm>
            <a:off x="4385525" y="4149080"/>
            <a:ext cx="4650231" cy="584776"/>
          </a:xfrm>
          <a:prstGeom prst="rect">
            <a:avLst/>
          </a:prstGeom>
          <a:noFill/>
        </p:spPr>
        <p:txBody>
          <a:bodyPr wrap="none" rtlCol="0">
            <a:spAutoFit/>
          </a:bodyPr>
          <a:lstStyle/>
          <a:p>
            <a:r>
              <a:rPr lang="ru-RU" sz="3200" b="1" dirty="0" smtClean="0">
                <a:solidFill>
                  <a:srgbClr val="FF0000"/>
                </a:solidFill>
              </a:rPr>
              <a:t>Упрощенная </a:t>
            </a:r>
            <a:r>
              <a:rPr lang="ru-RU" sz="3200" b="1" dirty="0" err="1" smtClean="0">
                <a:solidFill>
                  <a:srgbClr val="FF0000"/>
                </a:solidFill>
              </a:rPr>
              <a:t>тонография</a:t>
            </a:r>
            <a:endParaRPr lang="ru-RU" sz="3200" b="1" dirty="0">
              <a:solidFill>
                <a:srgbClr val="FF0000"/>
              </a:solidFill>
            </a:endParaRPr>
          </a:p>
        </p:txBody>
      </p:sp>
      <p:sp>
        <p:nvSpPr>
          <p:cNvPr id="19" name="AutoShape 4"/>
          <p:cNvSpPr>
            <a:spLocks noChangeArrowheads="1"/>
          </p:cNvSpPr>
          <p:nvPr/>
        </p:nvSpPr>
        <p:spPr bwMode="auto">
          <a:xfrm>
            <a:off x="305552" y="1628704"/>
            <a:ext cx="8658936" cy="504152"/>
          </a:xfrm>
          <a:prstGeom prst="roundRect">
            <a:avLst>
              <a:gd name="adj" fmla="val 13745"/>
            </a:avLst>
          </a:prstGeom>
          <a:solidFill>
            <a:schemeClr val="bg1"/>
          </a:solidFill>
          <a:ln w="38100">
            <a:solidFill>
              <a:schemeClr val="bg2"/>
            </a:solidFill>
            <a:round/>
            <a:headEnd/>
            <a:tailEnd/>
          </a:ln>
        </p:spPr>
        <p:txBody>
          <a:bodyPr wrap="none" anchor="ctr"/>
          <a:lstStyle/>
          <a:p>
            <a:pPr marL="85725">
              <a:lnSpc>
                <a:spcPct val="80000"/>
              </a:lnSpc>
            </a:pPr>
            <a:r>
              <a:rPr lang="ru-RU" sz="2300" b="1" dirty="0" smtClean="0"/>
              <a:t>Положение лежа, </a:t>
            </a:r>
            <a:r>
              <a:rPr lang="ru-RU" sz="2300" b="1" dirty="0" err="1" smtClean="0"/>
              <a:t>эпибульбарная</a:t>
            </a:r>
            <a:r>
              <a:rPr lang="ru-RU" sz="2300" b="1" dirty="0" smtClean="0"/>
              <a:t> анестезия обоих глаз.</a:t>
            </a:r>
          </a:p>
        </p:txBody>
      </p:sp>
      <p:pic>
        <p:nvPicPr>
          <p:cNvPr id="20" name="Picture 11" descr="j043265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496" y="1412776"/>
            <a:ext cx="432001"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AutoShape 4"/>
          <p:cNvSpPr>
            <a:spLocks noChangeArrowheads="1"/>
          </p:cNvSpPr>
          <p:nvPr/>
        </p:nvSpPr>
        <p:spPr bwMode="auto">
          <a:xfrm>
            <a:off x="291282" y="2276872"/>
            <a:ext cx="8673206" cy="792136"/>
          </a:xfrm>
          <a:prstGeom prst="roundRect">
            <a:avLst>
              <a:gd name="adj" fmla="val 13745"/>
            </a:avLst>
          </a:prstGeom>
          <a:solidFill>
            <a:schemeClr val="bg1"/>
          </a:solidFill>
          <a:ln w="38100">
            <a:solidFill>
              <a:schemeClr val="bg2"/>
            </a:solidFill>
            <a:round/>
            <a:headEnd/>
            <a:tailEnd/>
          </a:ln>
        </p:spPr>
        <p:txBody>
          <a:bodyPr wrap="none" anchor="ctr"/>
          <a:lstStyle/>
          <a:p>
            <a:pPr marL="3175">
              <a:lnSpc>
                <a:spcPct val="75000"/>
              </a:lnSpc>
            </a:pPr>
            <a:r>
              <a:rPr lang="ru-RU" sz="2400" b="1" dirty="0" smtClean="0">
                <a:solidFill>
                  <a:srgbClr val="000000"/>
                </a:solidFill>
              </a:rPr>
              <a:t>Один глаз фиксирует метку, на другой помещен наконечник </a:t>
            </a:r>
          </a:p>
          <a:p>
            <a:pPr marL="3175">
              <a:lnSpc>
                <a:spcPct val="75000"/>
              </a:lnSpc>
            </a:pPr>
            <a:r>
              <a:rPr lang="ru-RU" sz="2400" b="1" dirty="0" err="1">
                <a:solidFill>
                  <a:srgbClr val="000000"/>
                </a:solidFill>
              </a:rPr>
              <a:t>т</a:t>
            </a:r>
            <a:r>
              <a:rPr lang="ru-RU" sz="2400" b="1" dirty="0" err="1" smtClean="0">
                <a:solidFill>
                  <a:srgbClr val="000000"/>
                </a:solidFill>
              </a:rPr>
              <a:t>онографа</a:t>
            </a:r>
            <a:r>
              <a:rPr lang="ru-RU" sz="2400" b="1" dirty="0" smtClean="0">
                <a:solidFill>
                  <a:srgbClr val="000000"/>
                </a:solidFill>
              </a:rPr>
              <a:t>. Длительность компрессии = 4 мин.</a:t>
            </a:r>
            <a:endParaRPr lang="ru-RU" sz="2400" b="1" dirty="0">
              <a:solidFill>
                <a:srgbClr val="000000"/>
              </a:solidFill>
            </a:endParaRPr>
          </a:p>
        </p:txBody>
      </p:sp>
      <p:pic>
        <p:nvPicPr>
          <p:cNvPr id="25" name="Picture 11" descr="j043265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495" y="2060848"/>
            <a:ext cx="432001" cy="504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AutoShape 4"/>
          <p:cNvSpPr>
            <a:spLocks noChangeArrowheads="1"/>
          </p:cNvSpPr>
          <p:nvPr/>
        </p:nvSpPr>
        <p:spPr bwMode="auto">
          <a:xfrm>
            <a:off x="305552" y="1052688"/>
            <a:ext cx="8658936" cy="360088"/>
          </a:xfrm>
          <a:prstGeom prst="roundRect">
            <a:avLst>
              <a:gd name="adj" fmla="val 13745"/>
            </a:avLst>
          </a:prstGeom>
          <a:solidFill>
            <a:schemeClr val="bg1"/>
          </a:solidFill>
          <a:ln w="38100">
            <a:solidFill>
              <a:schemeClr val="bg2"/>
            </a:solidFill>
            <a:round/>
            <a:headEnd/>
            <a:tailEnd/>
          </a:ln>
        </p:spPr>
        <p:txBody>
          <a:bodyPr wrap="none" anchor="ctr"/>
          <a:lstStyle/>
          <a:p>
            <a:pPr marL="85725">
              <a:lnSpc>
                <a:spcPct val="80000"/>
              </a:lnSpc>
            </a:pPr>
            <a:r>
              <a:rPr lang="ru-RU" sz="2400" b="1" dirty="0" smtClean="0"/>
              <a:t>Выполняется </a:t>
            </a:r>
            <a:r>
              <a:rPr lang="ru-RU" sz="2400" b="1" dirty="0" err="1" smtClean="0"/>
              <a:t>аппланационная</a:t>
            </a:r>
            <a:r>
              <a:rPr lang="ru-RU" sz="2400" b="1" dirty="0" smtClean="0"/>
              <a:t> тонометрия.</a:t>
            </a:r>
          </a:p>
        </p:txBody>
      </p:sp>
      <p:pic>
        <p:nvPicPr>
          <p:cNvPr id="28" name="Picture 11" descr="j043265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496" y="764704"/>
            <a:ext cx="432001"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Заголовок 1"/>
          <p:cNvSpPr txBox="1">
            <a:spLocks/>
          </p:cNvSpPr>
          <p:nvPr/>
        </p:nvSpPr>
        <p:spPr>
          <a:xfrm>
            <a:off x="457200" y="-23428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b="1" smtClean="0"/>
              <a:t>Техника тонографии</a:t>
            </a:r>
            <a:endParaRPr lang="ru-RU" b="1" dirty="0"/>
          </a:p>
        </p:txBody>
      </p:sp>
      <p:sp>
        <p:nvSpPr>
          <p:cNvPr id="32" name="AutoShape 4"/>
          <p:cNvSpPr>
            <a:spLocks noChangeArrowheads="1"/>
          </p:cNvSpPr>
          <p:nvPr/>
        </p:nvSpPr>
        <p:spPr bwMode="auto">
          <a:xfrm>
            <a:off x="323280" y="3213000"/>
            <a:ext cx="8641208" cy="936080"/>
          </a:xfrm>
          <a:prstGeom prst="roundRect">
            <a:avLst>
              <a:gd name="adj" fmla="val 13745"/>
            </a:avLst>
          </a:prstGeom>
          <a:solidFill>
            <a:schemeClr val="bg1"/>
          </a:solidFill>
          <a:ln w="38100">
            <a:solidFill>
              <a:schemeClr val="bg2"/>
            </a:solidFill>
            <a:round/>
            <a:headEnd/>
            <a:tailEnd/>
          </a:ln>
        </p:spPr>
        <p:txBody>
          <a:bodyPr wrap="none" anchor="ctr"/>
          <a:lstStyle/>
          <a:p>
            <a:pPr algn="just">
              <a:lnSpc>
                <a:spcPts val="2000"/>
              </a:lnSpc>
            </a:pPr>
            <a:r>
              <a:rPr lang="ru-RU" sz="2400" b="1" dirty="0" smtClean="0"/>
              <a:t>Результатом исследования является кривая с небольшими ос-</a:t>
            </a:r>
          </a:p>
          <a:p>
            <a:pPr algn="just">
              <a:lnSpc>
                <a:spcPts val="2000"/>
              </a:lnSpc>
            </a:pPr>
            <a:r>
              <a:rPr lang="ru-RU" sz="2400" b="1" dirty="0" err="1"/>
              <a:t>ц</a:t>
            </a:r>
            <a:r>
              <a:rPr lang="ru-RU" sz="2400" b="1" dirty="0" err="1" smtClean="0"/>
              <a:t>илляциями</a:t>
            </a:r>
            <a:r>
              <a:rPr lang="ru-RU" sz="2400" b="1" dirty="0" smtClean="0"/>
              <a:t> (глазной пульс) и более редкими пологими (</a:t>
            </a:r>
            <a:r>
              <a:rPr lang="ru-RU" sz="2400" b="1" dirty="0" err="1" smtClean="0"/>
              <a:t>ды</a:t>
            </a:r>
            <a:r>
              <a:rPr lang="ru-RU" sz="2400" b="1" dirty="0" smtClean="0"/>
              <a:t>-</a:t>
            </a:r>
          </a:p>
          <a:p>
            <a:pPr algn="just">
              <a:lnSpc>
                <a:spcPts val="2000"/>
              </a:lnSpc>
            </a:pPr>
            <a:r>
              <a:rPr lang="ru-RU" sz="2400" b="1" dirty="0" err="1"/>
              <a:t>х</a:t>
            </a:r>
            <a:r>
              <a:rPr lang="ru-RU" sz="2400" b="1" dirty="0" err="1" smtClean="0"/>
              <a:t>ание</a:t>
            </a:r>
            <a:r>
              <a:rPr lang="ru-RU" sz="2400" b="1" dirty="0" smtClean="0"/>
              <a:t>)</a:t>
            </a:r>
            <a:r>
              <a:rPr lang="ru-RU" sz="2400" b="1" dirty="0"/>
              <a:t>.</a:t>
            </a:r>
            <a:endParaRPr lang="ru-RU" sz="2400" b="1" dirty="0" smtClean="0"/>
          </a:p>
        </p:txBody>
      </p:sp>
      <p:pic>
        <p:nvPicPr>
          <p:cNvPr id="33" name="Picture 11" descr="j043265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496" y="2996952"/>
            <a:ext cx="43200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74165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3" descr="prism"/>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56183"/>
            <a:ext cx="9144000" cy="3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AutoShape 4"/>
          <p:cNvSpPr>
            <a:spLocks noChangeArrowheads="1"/>
          </p:cNvSpPr>
          <p:nvPr/>
        </p:nvSpPr>
        <p:spPr bwMode="auto">
          <a:xfrm>
            <a:off x="320022" y="2780904"/>
            <a:ext cx="8641208" cy="720104"/>
          </a:xfrm>
          <a:prstGeom prst="roundRect">
            <a:avLst>
              <a:gd name="adj" fmla="val 13745"/>
            </a:avLst>
          </a:prstGeom>
          <a:solidFill>
            <a:schemeClr val="bg1"/>
          </a:solidFill>
          <a:ln w="38100">
            <a:solidFill>
              <a:schemeClr val="bg2"/>
            </a:solidFill>
            <a:round/>
            <a:headEnd/>
            <a:tailEnd/>
          </a:ln>
        </p:spPr>
        <p:txBody>
          <a:bodyPr wrap="none" anchor="ctr"/>
          <a:lstStyle/>
          <a:p>
            <a:pPr>
              <a:lnSpc>
                <a:spcPts val="2300"/>
              </a:lnSpc>
            </a:pPr>
            <a:r>
              <a:rPr lang="ru-RU" sz="2300" b="1" dirty="0" smtClean="0"/>
              <a:t>При глаукоме, с ее возросшим сопротивлением оттоку, кривая но-</a:t>
            </a:r>
          </a:p>
          <a:p>
            <a:pPr>
              <a:lnSpc>
                <a:spcPts val="2300"/>
              </a:lnSpc>
            </a:pPr>
            <a:r>
              <a:rPr lang="ru-RU" sz="2300" b="1" dirty="0"/>
              <a:t>с</a:t>
            </a:r>
            <a:r>
              <a:rPr lang="ru-RU" sz="2300" b="1" dirty="0" smtClean="0"/>
              <a:t>ит более пологий, по сравнению с нормой, характер.</a:t>
            </a:r>
            <a:endParaRPr lang="ru-RU" sz="2300" b="1" dirty="0"/>
          </a:p>
        </p:txBody>
      </p:sp>
      <p:pic>
        <p:nvPicPr>
          <p:cNvPr id="15" name="Picture 11" descr="j043265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7553" y="2564904"/>
            <a:ext cx="431999"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AutoShape 4"/>
          <p:cNvSpPr>
            <a:spLocks noChangeArrowheads="1"/>
          </p:cNvSpPr>
          <p:nvPr/>
        </p:nvSpPr>
        <p:spPr bwMode="auto">
          <a:xfrm>
            <a:off x="323280" y="1124792"/>
            <a:ext cx="8641208" cy="576040"/>
          </a:xfrm>
          <a:prstGeom prst="roundRect">
            <a:avLst>
              <a:gd name="adj" fmla="val 13745"/>
            </a:avLst>
          </a:prstGeom>
          <a:solidFill>
            <a:schemeClr val="bg1"/>
          </a:solidFill>
          <a:ln w="38100">
            <a:solidFill>
              <a:schemeClr val="bg2"/>
            </a:solidFill>
            <a:round/>
            <a:headEnd/>
            <a:tailEnd/>
          </a:ln>
        </p:spPr>
        <p:txBody>
          <a:bodyPr wrap="none" anchor="ctr"/>
          <a:lstStyle/>
          <a:p>
            <a:pPr algn="just">
              <a:lnSpc>
                <a:spcPts val="2000"/>
              </a:lnSpc>
            </a:pPr>
            <a:r>
              <a:rPr lang="ru-RU" sz="2400" b="1" dirty="0" smtClean="0"/>
              <a:t>Феномен </a:t>
            </a:r>
            <a:r>
              <a:rPr lang="ru-RU" sz="2400" b="1" dirty="0" err="1" smtClean="0"/>
              <a:t>Вальсальвы</a:t>
            </a:r>
            <a:r>
              <a:rPr lang="ru-RU" sz="2400" b="1" dirty="0" smtClean="0"/>
              <a:t> (кашель, чихание, </a:t>
            </a:r>
            <a:r>
              <a:rPr lang="ru-RU" sz="2400" b="1" dirty="0" err="1" smtClean="0"/>
              <a:t>натуживание</a:t>
            </a:r>
            <a:r>
              <a:rPr lang="ru-RU" sz="2400" b="1" dirty="0" smtClean="0"/>
              <a:t>) делают</a:t>
            </a:r>
          </a:p>
          <a:p>
            <a:pPr algn="just">
              <a:lnSpc>
                <a:spcPts val="2000"/>
              </a:lnSpc>
            </a:pPr>
            <a:r>
              <a:rPr lang="ru-RU" sz="2400" b="1" dirty="0"/>
              <a:t>н</a:t>
            </a:r>
            <a:r>
              <a:rPr lang="ru-RU" sz="2400" b="1" dirty="0" smtClean="0"/>
              <a:t>едостоверными результаты </a:t>
            </a:r>
            <a:r>
              <a:rPr lang="ru-RU" sz="2400" b="1" dirty="0" err="1" smtClean="0"/>
              <a:t>тонографии</a:t>
            </a:r>
            <a:r>
              <a:rPr lang="ru-RU" sz="2400" b="1" dirty="0" smtClean="0"/>
              <a:t>.</a:t>
            </a:r>
          </a:p>
        </p:txBody>
      </p:sp>
      <p:pic>
        <p:nvPicPr>
          <p:cNvPr id="19" name="Picture 11" descr="j043265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7552" y="836736"/>
            <a:ext cx="43200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AutoShape 4"/>
          <p:cNvSpPr>
            <a:spLocks noChangeArrowheads="1"/>
          </p:cNvSpPr>
          <p:nvPr/>
        </p:nvSpPr>
        <p:spPr bwMode="auto">
          <a:xfrm>
            <a:off x="323528" y="1916832"/>
            <a:ext cx="8641208" cy="648048"/>
          </a:xfrm>
          <a:prstGeom prst="roundRect">
            <a:avLst>
              <a:gd name="adj" fmla="val 13745"/>
            </a:avLst>
          </a:prstGeom>
          <a:solidFill>
            <a:schemeClr val="bg1"/>
          </a:solidFill>
          <a:ln w="38100">
            <a:solidFill>
              <a:schemeClr val="bg2"/>
            </a:solidFill>
            <a:round/>
            <a:headEnd/>
            <a:tailEnd/>
          </a:ln>
        </p:spPr>
        <p:txBody>
          <a:bodyPr wrap="none" anchor="ctr"/>
          <a:lstStyle/>
          <a:p>
            <a:pPr algn="just">
              <a:lnSpc>
                <a:spcPts val="2000"/>
              </a:lnSpc>
            </a:pPr>
            <a:r>
              <a:rPr lang="ru-RU" sz="2400" b="1" dirty="0" smtClean="0"/>
              <a:t>Трактовка результатов с помощью таблиц </a:t>
            </a:r>
            <a:r>
              <a:rPr lang="en-US" sz="2400" b="1" dirty="0" err="1" smtClean="0"/>
              <a:t>Shiotz</a:t>
            </a:r>
            <a:r>
              <a:rPr lang="ru-RU" sz="2400" b="1" dirty="0" smtClean="0"/>
              <a:t> и номограммы</a:t>
            </a:r>
          </a:p>
          <a:p>
            <a:pPr algn="just">
              <a:lnSpc>
                <a:spcPts val="2000"/>
              </a:lnSpc>
            </a:pPr>
            <a:r>
              <a:rPr lang="en-US" sz="2400" b="1" dirty="0" err="1" smtClean="0"/>
              <a:t>Friedenwald</a:t>
            </a:r>
            <a:r>
              <a:rPr lang="ru-RU" sz="2400" b="1" dirty="0" smtClean="0"/>
              <a:t>.</a:t>
            </a:r>
          </a:p>
        </p:txBody>
      </p:sp>
      <p:pic>
        <p:nvPicPr>
          <p:cNvPr id="21" name="Picture 11" descr="j043265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7504" y="1628800"/>
            <a:ext cx="43200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AutoShape 4"/>
          <p:cNvSpPr>
            <a:spLocks noChangeArrowheads="1"/>
          </p:cNvSpPr>
          <p:nvPr/>
        </p:nvSpPr>
        <p:spPr bwMode="auto">
          <a:xfrm>
            <a:off x="323528" y="6021192"/>
            <a:ext cx="8658936" cy="504152"/>
          </a:xfrm>
          <a:prstGeom prst="roundRect">
            <a:avLst>
              <a:gd name="adj" fmla="val 13745"/>
            </a:avLst>
          </a:prstGeom>
          <a:solidFill>
            <a:schemeClr val="bg1"/>
          </a:solidFill>
          <a:ln w="38100">
            <a:solidFill>
              <a:schemeClr val="bg2"/>
            </a:solidFill>
            <a:round/>
            <a:headEnd/>
            <a:tailEnd/>
          </a:ln>
        </p:spPr>
        <p:txBody>
          <a:bodyPr wrap="none" anchor="ctr"/>
          <a:lstStyle/>
          <a:p>
            <a:pPr marL="85725">
              <a:lnSpc>
                <a:spcPct val="80000"/>
              </a:lnSpc>
            </a:pPr>
            <a:r>
              <a:rPr lang="ru-RU" sz="2300" b="1" dirty="0" smtClean="0"/>
              <a:t>Острый приступ ПЗУГ: С = 0.</a:t>
            </a:r>
          </a:p>
        </p:txBody>
      </p:sp>
      <p:pic>
        <p:nvPicPr>
          <p:cNvPr id="23" name="Picture 11" descr="j043265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7504" y="5805264"/>
            <a:ext cx="432001"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AutoShape 4"/>
          <p:cNvSpPr>
            <a:spLocks noChangeArrowheads="1"/>
          </p:cNvSpPr>
          <p:nvPr/>
        </p:nvSpPr>
        <p:spPr bwMode="auto">
          <a:xfrm>
            <a:off x="323528" y="3716936"/>
            <a:ext cx="8658936" cy="360088"/>
          </a:xfrm>
          <a:prstGeom prst="roundRect">
            <a:avLst>
              <a:gd name="adj" fmla="val 13745"/>
            </a:avLst>
          </a:prstGeom>
          <a:solidFill>
            <a:schemeClr val="bg1"/>
          </a:solidFill>
          <a:ln w="38100">
            <a:solidFill>
              <a:schemeClr val="bg2"/>
            </a:solidFill>
            <a:round/>
            <a:headEnd/>
            <a:tailEnd/>
          </a:ln>
        </p:spPr>
        <p:txBody>
          <a:bodyPr wrap="none" anchor="ctr"/>
          <a:lstStyle/>
          <a:p>
            <a:pPr marL="85725">
              <a:lnSpc>
                <a:spcPct val="80000"/>
              </a:lnSpc>
            </a:pPr>
            <a:r>
              <a:rPr lang="en-US" sz="2400" b="1" dirty="0" smtClean="0"/>
              <a:t>Grant (1950): C =</a:t>
            </a:r>
            <a:r>
              <a:rPr lang="ru-RU" sz="2400" b="1" dirty="0" smtClean="0"/>
              <a:t> 0,15 – 0,34 мл/мин/мм </a:t>
            </a:r>
            <a:r>
              <a:rPr lang="ru-RU" sz="2400" b="1" dirty="0" err="1" smtClean="0"/>
              <a:t>рт.ст</a:t>
            </a:r>
            <a:r>
              <a:rPr lang="ru-RU" sz="2400" b="1" dirty="0" smtClean="0"/>
              <a:t>. (в среднем 0,243) </a:t>
            </a:r>
          </a:p>
        </p:txBody>
      </p:sp>
      <p:pic>
        <p:nvPicPr>
          <p:cNvPr id="25" name="Picture 11" descr="j043265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7504" y="3501008"/>
            <a:ext cx="432001"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Заголовок 1"/>
          <p:cNvSpPr txBox="1">
            <a:spLocks/>
          </p:cNvSpPr>
          <p:nvPr/>
        </p:nvSpPr>
        <p:spPr>
          <a:xfrm>
            <a:off x="457200" y="-23428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b="1" smtClean="0"/>
              <a:t>Тонография</a:t>
            </a:r>
            <a:endParaRPr lang="ru-RU" b="1" dirty="0"/>
          </a:p>
        </p:txBody>
      </p:sp>
      <p:sp>
        <p:nvSpPr>
          <p:cNvPr id="27" name="AutoShape 4"/>
          <p:cNvSpPr>
            <a:spLocks noChangeArrowheads="1"/>
          </p:cNvSpPr>
          <p:nvPr/>
        </p:nvSpPr>
        <p:spPr bwMode="auto">
          <a:xfrm>
            <a:off x="323528" y="5013080"/>
            <a:ext cx="8658936" cy="792730"/>
          </a:xfrm>
          <a:prstGeom prst="roundRect">
            <a:avLst>
              <a:gd name="adj" fmla="val 13745"/>
            </a:avLst>
          </a:prstGeom>
          <a:solidFill>
            <a:schemeClr val="bg1"/>
          </a:solidFill>
          <a:ln w="38100">
            <a:solidFill>
              <a:schemeClr val="bg2"/>
            </a:solidFill>
            <a:round/>
            <a:headEnd/>
            <a:tailEnd/>
          </a:ln>
        </p:spPr>
        <p:txBody>
          <a:bodyPr wrap="none" anchor="ctr"/>
          <a:lstStyle/>
          <a:p>
            <a:pPr marL="85725">
              <a:lnSpc>
                <a:spcPct val="80000"/>
              </a:lnSpc>
            </a:pPr>
            <a:r>
              <a:rPr lang="en-US" sz="2400" b="1" dirty="0" smtClean="0"/>
              <a:t>Grant (1950): C</a:t>
            </a:r>
            <a:r>
              <a:rPr lang="ru-RU" sz="2400" b="1" dirty="0" smtClean="0"/>
              <a:t> при хронической ПЗУГ уменьшается </a:t>
            </a:r>
            <a:r>
              <a:rPr lang="ru-RU" sz="2400" b="1" dirty="0" err="1" smtClean="0"/>
              <a:t>пропорцио</a:t>
            </a:r>
            <a:r>
              <a:rPr lang="ru-RU" sz="2400" b="1" dirty="0" smtClean="0"/>
              <a:t>-</a:t>
            </a:r>
          </a:p>
          <a:p>
            <a:pPr marL="85725">
              <a:lnSpc>
                <a:spcPct val="80000"/>
              </a:lnSpc>
            </a:pPr>
            <a:r>
              <a:rPr lang="ru-RU" sz="2400" b="1" dirty="0" err="1" smtClean="0"/>
              <a:t>нально</a:t>
            </a:r>
            <a:r>
              <a:rPr lang="ru-RU" sz="2400" b="1" dirty="0" smtClean="0"/>
              <a:t> степени органической блокады УПК.  </a:t>
            </a:r>
          </a:p>
        </p:txBody>
      </p:sp>
      <p:pic>
        <p:nvPicPr>
          <p:cNvPr id="28" name="Picture 11" descr="j043265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7504" y="4797152"/>
            <a:ext cx="432001"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AutoShape 4"/>
          <p:cNvSpPr>
            <a:spLocks noChangeArrowheads="1"/>
          </p:cNvSpPr>
          <p:nvPr/>
        </p:nvSpPr>
        <p:spPr bwMode="auto">
          <a:xfrm>
            <a:off x="323528" y="4365008"/>
            <a:ext cx="8658936" cy="432144"/>
          </a:xfrm>
          <a:prstGeom prst="roundRect">
            <a:avLst>
              <a:gd name="adj" fmla="val 13745"/>
            </a:avLst>
          </a:prstGeom>
          <a:solidFill>
            <a:schemeClr val="bg1"/>
          </a:solidFill>
          <a:ln w="38100">
            <a:solidFill>
              <a:schemeClr val="bg2"/>
            </a:solidFill>
            <a:round/>
            <a:headEnd/>
            <a:tailEnd/>
          </a:ln>
        </p:spPr>
        <p:txBody>
          <a:bodyPr wrap="none" anchor="ctr"/>
          <a:lstStyle/>
          <a:p>
            <a:pPr marL="85725">
              <a:lnSpc>
                <a:spcPct val="80000"/>
              </a:lnSpc>
            </a:pPr>
            <a:r>
              <a:rPr lang="en-US" sz="2400" b="1" dirty="0" smtClean="0"/>
              <a:t>Grant: </a:t>
            </a:r>
            <a:r>
              <a:rPr lang="ru-RU" sz="2400" b="1" dirty="0" smtClean="0"/>
              <a:t>при глаукоме </a:t>
            </a:r>
            <a:r>
              <a:rPr lang="en-US" sz="2400" b="1" dirty="0" smtClean="0"/>
              <a:t>C </a:t>
            </a:r>
            <a:r>
              <a:rPr lang="ru-RU" sz="2400" b="1" dirty="0" smtClean="0"/>
              <a:t>не превышает  0,11 мл/мин/мм </a:t>
            </a:r>
            <a:r>
              <a:rPr lang="ru-RU" sz="2400" b="1" dirty="0" err="1" smtClean="0"/>
              <a:t>рт.ст</a:t>
            </a:r>
            <a:r>
              <a:rPr lang="ru-RU" sz="2400" b="1" dirty="0" smtClean="0"/>
              <a:t>.</a:t>
            </a:r>
          </a:p>
        </p:txBody>
      </p:sp>
      <p:pic>
        <p:nvPicPr>
          <p:cNvPr id="30" name="Picture 11" descr="j043265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7504" y="4077072"/>
            <a:ext cx="432001"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490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467544" y="-171400"/>
            <a:ext cx="8229600" cy="1143000"/>
          </a:xfrm>
        </p:spPr>
        <p:txBody>
          <a:bodyPr/>
          <a:lstStyle/>
          <a:p>
            <a:r>
              <a:rPr lang="ru-RU" b="1" dirty="0" err="1" smtClean="0"/>
              <a:t>Эластотонометрия</a:t>
            </a:r>
            <a:endParaRPr lang="ru-RU" b="1" dirty="0"/>
          </a:p>
        </p:txBody>
      </p:sp>
      <p:sp>
        <p:nvSpPr>
          <p:cNvPr id="3" name="Содержимое 2"/>
          <p:cNvSpPr>
            <a:spLocks noGrp="1"/>
          </p:cNvSpPr>
          <p:nvPr>
            <p:ph idx="1"/>
          </p:nvPr>
        </p:nvSpPr>
        <p:spPr>
          <a:xfrm>
            <a:off x="179512" y="1052736"/>
            <a:ext cx="8856984" cy="2808312"/>
          </a:xfrm>
        </p:spPr>
        <p:txBody>
          <a:bodyPr>
            <a:normAutofit/>
          </a:bodyPr>
          <a:lstStyle/>
          <a:p>
            <a:pPr marL="0" indent="0" algn="just">
              <a:lnSpc>
                <a:spcPct val="80000"/>
              </a:lnSpc>
              <a:buNone/>
            </a:pPr>
            <a:r>
              <a:rPr lang="ru-RU" b="1" dirty="0"/>
              <a:t>П</a:t>
            </a:r>
            <a:r>
              <a:rPr lang="ru-RU" b="1" dirty="0" smtClean="0"/>
              <a:t>оследовательное </a:t>
            </a:r>
            <a:r>
              <a:rPr lang="ru-RU" b="1" dirty="0"/>
              <a:t>измерение </a:t>
            </a:r>
            <a:r>
              <a:rPr lang="ru-RU" b="1" dirty="0" smtClean="0"/>
              <a:t>ВГД грузиками </a:t>
            </a:r>
            <a:r>
              <a:rPr lang="ru-RU" b="1" dirty="0"/>
              <a:t>массой 5 - 15 </a:t>
            </a:r>
            <a:r>
              <a:rPr lang="ru-RU" b="1" dirty="0" smtClean="0"/>
              <a:t>г </a:t>
            </a:r>
            <a:r>
              <a:rPr lang="ru-RU" b="1" dirty="0"/>
              <a:t>и </a:t>
            </a:r>
            <a:r>
              <a:rPr lang="ru-RU" b="1" dirty="0" smtClean="0"/>
              <a:t>вычерчивание </a:t>
            </a:r>
            <a:r>
              <a:rPr lang="ru-RU" b="1" dirty="0" err="1" smtClean="0"/>
              <a:t>эластотономет-рической</a:t>
            </a:r>
            <a:r>
              <a:rPr lang="ru-RU" b="1" dirty="0" smtClean="0"/>
              <a:t> кривой</a:t>
            </a:r>
            <a:r>
              <a:rPr lang="ru-RU" b="1" dirty="0"/>
              <a:t> </a:t>
            </a:r>
            <a:r>
              <a:rPr lang="ru-RU" b="1" dirty="0" smtClean="0"/>
              <a:t>с </a:t>
            </a:r>
            <a:r>
              <a:rPr lang="ru-RU" b="1" dirty="0"/>
              <a:t>ее </a:t>
            </a:r>
            <a:r>
              <a:rPr lang="ru-RU" b="1" dirty="0" smtClean="0"/>
              <a:t>анализом (размах </a:t>
            </a:r>
            <a:r>
              <a:rPr lang="ru-RU" b="1" dirty="0"/>
              <a:t>и излом </a:t>
            </a:r>
            <a:r>
              <a:rPr lang="ru-RU" b="1" dirty="0" smtClean="0"/>
              <a:t>кривой).</a:t>
            </a:r>
          </a:p>
          <a:p>
            <a:pPr marL="0" indent="0" algn="just">
              <a:lnSpc>
                <a:spcPct val="80000"/>
              </a:lnSpc>
              <a:buNone/>
            </a:pPr>
            <a:r>
              <a:rPr lang="ru-RU" b="1" dirty="0" smtClean="0"/>
              <a:t>При глаукоме ВГД снижается медленнее, чем в </a:t>
            </a:r>
          </a:p>
          <a:p>
            <a:pPr marL="0" indent="0" algn="just">
              <a:lnSpc>
                <a:spcPct val="80000"/>
              </a:lnSpc>
              <a:buNone/>
            </a:pPr>
            <a:r>
              <a:rPr lang="ru-RU" b="1" dirty="0"/>
              <a:t>з</a:t>
            </a:r>
            <a:r>
              <a:rPr lang="ru-RU" b="1" dirty="0" smtClean="0"/>
              <a:t>доровом глазу.</a:t>
            </a:r>
            <a:endParaRPr lang="ru-RU" b="1" dirty="0"/>
          </a:p>
        </p:txBody>
      </p:sp>
      <p:pic>
        <p:nvPicPr>
          <p:cNvPr id="4" name="Picture 3" descr="prism"/>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08720"/>
            <a:ext cx="9144000" cy="3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8584"/>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4047</TotalTime>
  <Words>1773</Words>
  <Application>Microsoft Macintosh PowerPoint</Application>
  <PresentationFormat>Экран (4:3)</PresentationFormat>
  <Paragraphs>286</Paragraphs>
  <Slides>28</Slides>
  <Notes>28</Notes>
  <HiddenSlides>0</HiddenSlides>
  <MMClips>0</MMClips>
  <ScaleCrop>false</ScaleCrop>
  <HeadingPairs>
    <vt:vector size="4" baseType="variant">
      <vt:variant>
        <vt:lpstr>Тема</vt:lpstr>
      </vt:variant>
      <vt:variant>
        <vt:i4>1</vt:i4>
      </vt:variant>
      <vt:variant>
        <vt:lpstr>Заголовки слайдов</vt:lpstr>
      </vt:variant>
      <vt:variant>
        <vt:i4>28</vt:i4>
      </vt:variant>
    </vt:vector>
  </HeadingPairs>
  <TitlesOfParts>
    <vt:vector size="29" baseType="lpstr">
      <vt:lpstr>Тема Office</vt:lpstr>
      <vt:lpstr>Тонометрия</vt:lpstr>
      <vt:lpstr>Определение тонометрии</vt:lpstr>
      <vt:lpstr>Определение тонометрии</vt:lpstr>
      <vt:lpstr>Классификация тонометров</vt:lpstr>
      <vt:lpstr>Аппланационная тонометрия</vt:lpstr>
      <vt:lpstr>Тонометр Маклакова</vt:lpstr>
      <vt:lpstr>Недостатки аппланационной тонометрии</vt:lpstr>
      <vt:lpstr>Тонометрия по Гольдману</vt:lpstr>
      <vt:lpstr>Тонометрия по Гольдману</vt:lpstr>
      <vt:lpstr>Тонометрия по Гольдману</vt:lpstr>
      <vt:lpstr>Тонометрия по Гольдману</vt:lpstr>
      <vt:lpstr>Презентация PowerPoint</vt:lpstr>
      <vt:lpstr>Тонометрия по Гольдману</vt:lpstr>
      <vt:lpstr>Тонометрия по Гольдману</vt:lpstr>
      <vt:lpstr>Тонометрия по Гольдману</vt:lpstr>
      <vt:lpstr>Тонометрия по Гольдману</vt:lpstr>
      <vt:lpstr>Аппланационная тонометрия по Perkins</vt:lpstr>
      <vt:lpstr>Тонометр MacKay-Marg</vt:lpstr>
      <vt:lpstr>Бесконтактная пневмотонометрия</vt:lpstr>
      <vt:lpstr>Презентация PowerPoint</vt:lpstr>
      <vt:lpstr>Тонометр Шиотца</vt:lpstr>
      <vt:lpstr>Презентация PowerPoint</vt:lpstr>
      <vt:lpstr>TONO-PEN</vt:lpstr>
      <vt:lpstr>Транспальпебральная тонометрия</vt:lpstr>
      <vt:lpstr>Тонография</vt:lpstr>
      <vt:lpstr>Презентация PowerPoint</vt:lpstr>
      <vt:lpstr>Презентация PowerPoint</vt:lpstr>
      <vt:lpstr>Эластотонометрия</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Вадим</dc:creator>
  <cp:lastModifiedBy>Вадим Николаенко</cp:lastModifiedBy>
  <cp:revision>103</cp:revision>
  <dcterms:created xsi:type="dcterms:W3CDTF">2012-08-28T10:50:47Z</dcterms:created>
  <dcterms:modified xsi:type="dcterms:W3CDTF">2017-08-14T04:19:03Z</dcterms:modified>
</cp:coreProperties>
</file>